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heme/themeOverride3.xml" ContentType="application/vnd.openxmlformats-officedocument.themeOverr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4.xml" ContentType="application/vnd.openxmlformats-officedocument.themeOverr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5.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heme/themeOverride6.xml" ContentType="application/vnd.openxmlformats-officedocument.themeOverr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heme/themeOverride7.xml" ContentType="application/vnd.openxmlformats-officedocument.themeOverr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1" r:id="rId1"/>
  </p:sldMasterIdLst>
  <p:notesMasterIdLst>
    <p:notesMasterId r:id="rId51"/>
  </p:notesMasterIdLst>
  <p:sldIdLst>
    <p:sldId id="256" r:id="rId2"/>
    <p:sldId id="258" r:id="rId3"/>
    <p:sldId id="260" r:id="rId4"/>
    <p:sldId id="259" r:id="rId5"/>
    <p:sldId id="262" r:id="rId6"/>
    <p:sldId id="296" r:id="rId7"/>
    <p:sldId id="298" r:id="rId8"/>
    <p:sldId id="297" r:id="rId9"/>
    <p:sldId id="261" r:id="rId10"/>
    <p:sldId id="299" r:id="rId11"/>
    <p:sldId id="319" r:id="rId12"/>
    <p:sldId id="320" r:id="rId13"/>
    <p:sldId id="334" r:id="rId14"/>
    <p:sldId id="335" r:id="rId15"/>
    <p:sldId id="336" r:id="rId16"/>
    <p:sldId id="337" r:id="rId17"/>
    <p:sldId id="338" r:id="rId18"/>
    <p:sldId id="301" r:id="rId19"/>
    <p:sldId id="302" r:id="rId20"/>
    <p:sldId id="303" r:id="rId21"/>
    <p:sldId id="304" r:id="rId22"/>
    <p:sldId id="263" r:id="rId23"/>
    <p:sldId id="306" r:id="rId24"/>
    <p:sldId id="307" r:id="rId25"/>
    <p:sldId id="264" r:id="rId26"/>
    <p:sldId id="308" r:id="rId27"/>
    <p:sldId id="309" r:id="rId28"/>
    <p:sldId id="310" r:id="rId29"/>
    <p:sldId id="305" r:id="rId30"/>
    <p:sldId id="312" r:id="rId31"/>
    <p:sldId id="313" r:id="rId32"/>
    <p:sldId id="314" r:id="rId33"/>
    <p:sldId id="315" r:id="rId34"/>
    <p:sldId id="316" r:id="rId35"/>
    <p:sldId id="329" r:id="rId36"/>
    <p:sldId id="332" r:id="rId37"/>
    <p:sldId id="333" r:id="rId38"/>
    <p:sldId id="317" r:id="rId39"/>
    <p:sldId id="318" r:id="rId40"/>
    <p:sldId id="321" r:id="rId41"/>
    <p:sldId id="330" r:id="rId42"/>
    <p:sldId id="322" r:id="rId43"/>
    <p:sldId id="323" r:id="rId44"/>
    <p:sldId id="324" r:id="rId45"/>
    <p:sldId id="325" r:id="rId46"/>
    <p:sldId id="326" r:id="rId47"/>
    <p:sldId id="327" r:id="rId48"/>
    <p:sldId id="328" r:id="rId49"/>
    <p:sldId id="257" r:id="rId50"/>
  </p:sldIdLst>
  <p:sldSz cx="9144000" cy="5143500" type="screen16x9"/>
  <p:notesSz cx="6858000" cy="9144000"/>
  <p:embeddedFontLst>
    <p:embeddedFont>
      <p:font typeface="Cambria Math" panose="02040503050406030204" pitchFamily="18" charset="0"/>
      <p:regular r:id="rId52"/>
    </p:embeddedFont>
    <p:embeddedFont>
      <p:font typeface="Encode Sans SemiBold" panose="020B0604020202020204" charset="0"/>
      <p:regular r:id="rId53"/>
      <p:bold r:id="rId54"/>
    </p:embeddedFont>
    <p:embeddedFont>
      <p:font typeface="Mulish" panose="020B0604020202020204" charset="0"/>
      <p:regular r:id="rId55"/>
      <p:bold r:id="rId56"/>
      <p:italic r:id="rId57"/>
      <p:boldItalic r:id="rId58"/>
    </p:embeddedFont>
    <p:embeddedFont>
      <p:font typeface="Wingdings 3" panose="05040102010807070707" pitchFamily="18" charset="2"/>
      <p:regular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CB1DFCC-7FA0-4AA5-A63C-E78873A45EE0}">
  <a:tblStyle styleId="{4CB1DFCC-7FA0-4AA5-A63C-E78873A45EE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C45FE5-4917-45AD-9273-B0D4C4C4F84C}"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73" d="100"/>
          <a:sy n="73" d="100"/>
        </p:scale>
        <p:origin x="62" y="48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4.fntdata"/><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8f3437c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28f3437c8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vi-VN" dirty="0"/>
          </a:p>
        </p:txBody>
      </p:sp>
    </p:spTree>
    <p:extLst>
      <p:ext uri="{BB962C8B-B14F-4D97-AF65-F5344CB8AC3E}">
        <p14:creationId xmlns:p14="http://schemas.microsoft.com/office/powerpoint/2010/main" val="3484378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15908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57548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891848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60613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6911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19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3880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61130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8f3437c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28f3437c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0685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a2ce9ba9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2a2ce9ba9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96542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29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5465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a2ce9ba9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2a2ce9ba9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33442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22861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a2ce9ba9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2a2ce9ba9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67875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140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3921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0237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2a2ce9ba95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22a2ce9ba9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4633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06400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2687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445384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651254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35714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6177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41430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8f3437c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28f3437c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11530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84533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1331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7268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634487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06736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3290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22a2ce9ba95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22a2ce9ba9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90367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12029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3ce2af5b7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3ce2af5b7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2a2ce9ba95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22a2ce9ba9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28f3437c8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28f3437c8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492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3ce2af5b70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3ce2af5b70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2856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28f3437c86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28f3437c8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47828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28f3437c8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28f3437c8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endParaRPr lang="vi-V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cxnSp>
        <p:nvCxnSpPr>
          <p:cNvPr id="10" name="Google Shape;10;p2"/>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11" name="Google Shape;11;p2"/>
          <p:cNvSpPr txBox="1">
            <a:spLocks noGrp="1"/>
          </p:cNvSpPr>
          <p:nvPr>
            <p:ph type="ctrTitle"/>
          </p:nvPr>
        </p:nvSpPr>
        <p:spPr>
          <a:xfrm>
            <a:off x="3007225" y="1143905"/>
            <a:ext cx="5414400" cy="2271300"/>
          </a:xfrm>
          <a:prstGeom prst="rect">
            <a:avLst/>
          </a:prstGeom>
        </p:spPr>
        <p:txBody>
          <a:bodyPr spcFirstLastPara="1" wrap="square" lIns="36000" tIns="36000" rIns="36000" bIns="36000" anchor="b" anchorCtr="0">
            <a:noAutofit/>
          </a:bodyPr>
          <a:lstStyle>
            <a:lvl1pPr lvl="0">
              <a:spcBef>
                <a:spcPts val="0"/>
              </a:spcBef>
              <a:spcAft>
                <a:spcPts val="0"/>
              </a:spcAft>
              <a:buSzPts val="5200"/>
              <a:buNone/>
              <a:defRPr sz="4600">
                <a:solidFill>
                  <a:schemeClr val="bg1"/>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dirty="0"/>
          </a:p>
        </p:txBody>
      </p:sp>
      <p:sp>
        <p:nvSpPr>
          <p:cNvPr id="12" name="Google Shape;12;p2"/>
          <p:cNvSpPr txBox="1">
            <a:spLocks noGrp="1"/>
          </p:cNvSpPr>
          <p:nvPr>
            <p:ph type="subTitle" idx="1"/>
          </p:nvPr>
        </p:nvSpPr>
        <p:spPr>
          <a:xfrm>
            <a:off x="3007225" y="3554995"/>
            <a:ext cx="5414400" cy="444600"/>
          </a:xfrm>
          <a:prstGeom prst="rect">
            <a:avLst/>
          </a:prstGeom>
        </p:spPr>
        <p:txBody>
          <a:bodyPr spcFirstLastPara="1" wrap="square" lIns="36000" tIns="36000" rIns="36000" bIns="36000" anchor="t" anchorCtr="0">
            <a:noAutofit/>
          </a:bodyPr>
          <a:lstStyle>
            <a:lvl1pPr lvl="0">
              <a:lnSpc>
                <a:spcPct val="100000"/>
              </a:lnSpc>
              <a:spcBef>
                <a:spcPts val="0"/>
              </a:spcBef>
              <a:spcAft>
                <a:spcPts val="0"/>
              </a:spcAft>
              <a:buSzPts val="1800"/>
              <a:buNone/>
              <a:defRPr sz="1400">
                <a:solidFill>
                  <a:schemeClr val="bg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cxnSp>
        <p:nvCxnSpPr>
          <p:cNvPr id="13" name="Google Shape;13;p2"/>
          <p:cNvCxnSpPr/>
          <p:nvPr/>
        </p:nvCxnSpPr>
        <p:spPr>
          <a:xfrm>
            <a:off x="3007225"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304AE4B1-FCEC-C0CD-81A4-C0806C81A7C0}"/>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2"/>
        <p:cNvGrpSpPr/>
        <p:nvPr/>
      </p:nvGrpSpPr>
      <p:grpSpPr>
        <a:xfrm>
          <a:off x="0" y="0"/>
          <a:ext cx="0" cy="0"/>
          <a:chOff x="0" y="0"/>
          <a:chExt cx="0" cy="0"/>
        </a:xfrm>
      </p:grpSpPr>
      <p:sp>
        <p:nvSpPr>
          <p:cNvPr id="74" name="Google Shape;74;p13"/>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lvl1pPr lvl="0" rtl="0">
              <a:spcBef>
                <a:spcPts val="0"/>
              </a:spcBef>
              <a:spcAft>
                <a:spcPts val="0"/>
              </a:spcAft>
              <a:buClr>
                <a:schemeClr val="dk1"/>
              </a:buClr>
              <a:buSzPts val="2800"/>
              <a:buNone/>
              <a:defRPr sz="2800">
                <a:solidFill>
                  <a:schemeClr val="bg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5" name="Google Shape;75;p13"/>
          <p:cNvSpPr txBox="1">
            <a:spLocks noGrp="1"/>
          </p:cNvSpPr>
          <p:nvPr>
            <p:ph type="title" idx="2" hasCustomPrompt="1"/>
          </p:nvPr>
        </p:nvSpPr>
        <p:spPr>
          <a:xfrm>
            <a:off x="1733454" y="1602536"/>
            <a:ext cx="876300" cy="5289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2400"/>
              <a:buNone/>
              <a:defRPr sz="3600">
                <a:solidFill>
                  <a:schemeClr val="bg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6" name="Google Shape;76;p13"/>
          <p:cNvSpPr txBox="1">
            <a:spLocks noGrp="1"/>
          </p:cNvSpPr>
          <p:nvPr>
            <p:ph type="title" idx="3" hasCustomPrompt="1"/>
          </p:nvPr>
        </p:nvSpPr>
        <p:spPr>
          <a:xfrm>
            <a:off x="4133850" y="1602536"/>
            <a:ext cx="876300" cy="5289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2400"/>
              <a:buNone/>
              <a:defRPr sz="3600">
                <a:solidFill>
                  <a:schemeClr val="bg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7" name="Google Shape;77;p13"/>
          <p:cNvSpPr txBox="1">
            <a:spLocks noGrp="1"/>
          </p:cNvSpPr>
          <p:nvPr>
            <p:ph type="title" idx="4" hasCustomPrompt="1"/>
          </p:nvPr>
        </p:nvSpPr>
        <p:spPr>
          <a:xfrm>
            <a:off x="1733454" y="3359161"/>
            <a:ext cx="876300" cy="5289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2400"/>
              <a:buNone/>
              <a:defRPr sz="3600">
                <a:solidFill>
                  <a:schemeClr val="bg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8" name="Google Shape;78;p13"/>
          <p:cNvSpPr txBox="1">
            <a:spLocks noGrp="1"/>
          </p:cNvSpPr>
          <p:nvPr>
            <p:ph type="title" idx="5" hasCustomPrompt="1"/>
          </p:nvPr>
        </p:nvSpPr>
        <p:spPr>
          <a:xfrm>
            <a:off x="4133850" y="3359161"/>
            <a:ext cx="876300" cy="5289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2400"/>
              <a:buNone/>
              <a:defRPr sz="3600">
                <a:solidFill>
                  <a:schemeClr val="bg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79" name="Google Shape;79;p13"/>
          <p:cNvSpPr txBox="1">
            <a:spLocks noGrp="1"/>
          </p:cNvSpPr>
          <p:nvPr>
            <p:ph type="subTitle" idx="1"/>
          </p:nvPr>
        </p:nvSpPr>
        <p:spPr>
          <a:xfrm>
            <a:off x="1240254" y="2144527"/>
            <a:ext cx="1862700" cy="373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80" name="Google Shape;80;p13"/>
          <p:cNvSpPr txBox="1">
            <a:spLocks noGrp="1"/>
          </p:cNvSpPr>
          <p:nvPr>
            <p:ph type="subTitle" idx="6"/>
          </p:nvPr>
        </p:nvSpPr>
        <p:spPr>
          <a:xfrm>
            <a:off x="3640650" y="2144527"/>
            <a:ext cx="1862700" cy="373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81" name="Google Shape;81;p13"/>
          <p:cNvSpPr txBox="1">
            <a:spLocks noGrp="1"/>
          </p:cNvSpPr>
          <p:nvPr>
            <p:ph type="subTitle" idx="7"/>
          </p:nvPr>
        </p:nvSpPr>
        <p:spPr>
          <a:xfrm>
            <a:off x="1240254" y="3901152"/>
            <a:ext cx="1862700" cy="373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82" name="Google Shape;82;p13"/>
          <p:cNvSpPr txBox="1">
            <a:spLocks noGrp="1"/>
          </p:cNvSpPr>
          <p:nvPr>
            <p:ph type="subTitle" idx="8"/>
          </p:nvPr>
        </p:nvSpPr>
        <p:spPr>
          <a:xfrm>
            <a:off x="3640650" y="3901152"/>
            <a:ext cx="1862700" cy="373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83" name="Google Shape;83;p13"/>
          <p:cNvSpPr txBox="1">
            <a:spLocks noGrp="1"/>
          </p:cNvSpPr>
          <p:nvPr>
            <p:ph type="title" idx="9" hasCustomPrompt="1"/>
          </p:nvPr>
        </p:nvSpPr>
        <p:spPr>
          <a:xfrm>
            <a:off x="6534246" y="1602536"/>
            <a:ext cx="876300" cy="5289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2400"/>
              <a:buNone/>
              <a:defRPr sz="3600">
                <a:solidFill>
                  <a:schemeClr val="bg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4" name="Google Shape;84;p13"/>
          <p:cNvSpPr txBox="1">
            <a:spLocks noGrp="1"/>
          </p:cNvSpPr>
          <p:nvPr>
            <p:ph type="title" idx="13" hasCustomPrompt="1"/>
          </p:nvPr>
        </p:nvSpPr>
        <p:spPr>
          <a:xfrm>
            <a:off x="6534246" y="3359161"/>
            <a:ext cx="876300" cy="528900"/>
          </a:xfrm>
          <a:prstGeom prst="rect">
            <a:avLst/>
          </a:prstGeom>
        </p:spPr>
        <p:txBody>
          <a:bodyPr spcFirstLastPara="1" wrap="square" lIns="36000" tIns="36000" rIns="36000" bIns="36000" anchor="ctr" anchorCtr="0">
            <a:noAutofit/>
          </a:bodyPr>
          <a:lstStyle>
            <a:lvl1pPr lvl="0" algn="ctr" rtl="0">
              <a:spcBef>
                <a:spcPts val="0"/>
              </a:spcBef>
              <a:spcAft>
                <a:spcPts val="0"/>
              </a:spcAft>
              <a:buSzPts val="2400"/>
              <a:buNone/>
              <a:defRPr sz="3600">
                <a:solidFill>
                  <a:schemeClr val="bg1"/>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r>
              <a:t>xx%</a:t>
            </a:r>
          </a:p>
        </p:txBody>
      </p:sp>
      <p:sp>
        <p:nvSpPr>
          <p:cNvPr id="85" name="Google Shape;85;p13"/>
          <p:cNvSpPr txBox="1">
            <a:spLocks noGrp="1"/>
          </p:cNvSpPr>
          <p:nvPr>
            <p:ph type="subTitle" idx="14"/>
          </p:nvPr>
        </p:nvSpPr>
        <p:spPr>
          <a:xfrm>
            <a:off x="6041046" y="2144527"/>
            <a:ext cx="1862700" cy="373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86" name="Google Shape;86;p13"/>
          <p:cNvSpPr txBox="1">
            <a:spLocks noGrp="1"/>
          </p:cNvSpPr>
          <p:nvPr>
            <p:ph type="subTitle" idx="15"/>
          </p:nvPr>
        </p:nvSpPr>
        <p:spPr>
          <a:xfrm>
            <a:off x="6041046" y="3901152"/>
            <a:ext cx="1862700" cy="373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cxnSp>
        <p:nvCxnSpPr>
          <p:cNvPr id="87" name="Google Shape;87;p13"/>
          <p:cNvCxnSpPr/>
          <p:nvPr/>
        </p:nvCxnSpPr>
        <p:spPr>
          <a:xfrm rot="10800000">
            <a:off x="-93350"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88" name="Google Shape;88;p13"/>
          <p:cNvCxnSpPr/>
          <p:nvPr/>
        </p:nvCxnSpPr>
        <p:spPr>
          <a:xfrm rot="10800000">
            <a:off x="3010550"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BA065229-3FE5-570A-0C2B-B5EE8E377215}"/>
              </a:ext>
            </a:extLst>
          </p:cNvPr>
          <p:cNvSpPr>
            <a:spLocks noGrp="1"/>
          </p:cNvSpPr>
          <p:nvPr>
            <p:ph type="sldNum" sz="quarter" idx="16"/>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1">
    <p:spTree>
      <p:nvGrpSpPr>
        <p:cNvPr id="1" name="Shape 100"/>
        <p:cNvGrpSpPr/>
        <p:nvPr/>
      </p:nvGrpSpPr>
      <p:grpSpPr>
        <a:xfrm>
          <a:off x="0" y="0"/>
          <a:ext cx="0" cy="0"/>
          <a:chOff x="0" y="0"/>
          <a:chExt cx="0" cy="0"/>
        </a:xfrm>
      </p:grpSpPr>
      <p:sp>
        <p:nvSpPr>
          <p:cNvPr id="102" name="Google Shape;102;p16"/>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lvl1pPr lvl="0" rtl="0">
              <a:spcBef>
                <a:spcPts val="0"/>
              </a:spcBef>
              <a:spcAft>
                <a:spcPts val="0"/>
              </a:spcAft>
              <a:buClr>
                <a:schemeClr val="dk1"/>
              </a:buClr>
              <a:buSzPts val="2800"/>
              <a:buNone/>
              <a:defRPr sz="2800">
                <a:solidFill>
                  <a:schemeClr val="bg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03" name="Google Shape;103;p16"/>
          <p:cNvSpPr txBox="1">
            <a:spLocks noGrp="1"/>
          </p:cNvSpPr>
          <p:nvPr>
            <p:ph type="subTitle" idx="1"/>
          </p:nvPr>
        </p:nvSpPr>
        <p:spPr>
          <a:xfrm>
            <a:off x="837650" y="2576251"/>
            <a:ext cx="2253300" cy="1411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04" name="Google Shape;104;p16"/>
          <p:cNvSpPr txBox="1">
            <a:spLocks noGrp="1"/>
          </p:cNvSpPr>
          <p:nvPr>
            <p:ph type="subTitle" idx="2"/>
          </p:nvPr>
        </p:nvSpPr>
        <p:spPr>
          <a:xfrm>
            <a:off x="837650" y="2096325"/>
            <a:ext cx="2253300" cy="4644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05" name="Google Shape;105;p16"/>
          <p:cNvSpPr txBox="1">
            <a:spLocks noGrp="1"/>
          </p:cNvSpPr>
          <p:nvPr>
            <p:ph type="subTitle" idx="3"/>
          </p:nvPr>
        </p:nvSpPr>
        <p:spPr>
          <a:xfrm>
            <a:off x="3445308" y="2576252"/>
            <a:ext cx="2253300" cy="1411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06" name="Google Shape;106;p16"/>
          <p:cNvSpPr txBox="1">
            <a:spLocks noGrp="1"/>
          </p:cNvSpPr>
          <p:nvPr>
            <p:ph type="subTitle" idx="4"/>
          </p:nvPr>
        </p:nvSpPr>
        <p:spPr>
          <a:xfrm>
            <a:off x="3445300" y="2096325"/>
            <a:ext cx="2253300" cy="4644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07" name="Google Shape;107;p16"/>
          <p:cNvSpPr txBox="1">
            <a:spLocks noGrp="1"/>
          </p:cNvSpPr>
          <p:nvPr>
            <p:ph type="subTitle" idx="5"/>
          </p:nvPr>
        </p:nvSpPr>
        <p:spPr>
          <a:xfrm>
            <a:off x="6052992" y="2576247"/>
            <a:ext cx="2253300" cy="14112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08" name="Google Shape;108;p16"/>
          <p:cNvSpPr txBox="1">
            <a:spLocks noGrp="1"/>
          </p:cNvSpPr>
          <p:nvPr>
            <p:ph type="subTitle" idx="6"/>
          </p:nvPr>
        </p:nvSpPr>
        <p:spPr>
          <a:xfrm>
            <a:off x="6052975" y="2096325"/>
            <a:ext cx="2253300" cy="4644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cxnSp>
        <p:nvCxnSpPr>
          <p:cNvPr id="109" name="Google Shape;109;p16"/>
          <p:cNvCxnSpPr/>
          <p:nvPr/>
        </p:nvCxnSpPr>
        <p:spPr>
          <a:xfrm rot="10800000">
            <a:off x="-93350"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110" name="Google Shape;110;p16"/>
          <p:cNvCxnSpPr/>
          <p:nvPr/>
        </p:nvCxnSpPr>
        <p:spPr>
          <a:xfrm rot="10800000">
            <a:off x="3010550"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68248755-752A-57A8-A552-5B92A98986AB}"/>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four columns">
  <p:cSld name="CUSTOM_1_1">
    <p:spTree>
      <p:nvGrpSpPr>
        <p:cNvPr id="1" name="Shape 111"/>
        <p:cNvGrpSpPr/>
        <p:nvPr/>
      </p:nvGrpSpPr>
      <p:grpSpPr>
        <a:xfrm>
          <a:off x="0" y="0"/>
          <a:ext cx="0" cy="0"/>
          <a:chOff x="0" y="0"/>
          <a:chExt cx="0" cy="0"/>
        </a:xfrm>
      </p:grpSpPr>
      <p:sp>
        <p:nvSpPr>
          <p:cNvPr id="113" name="Google Shape;113;p17"/>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lvl1pPr lvl="0" rtl="0">
              <a:spcBef>
                <a:spcPts val="0"/>
              </a:spcBef>
              <a:spcAft>
                <a:spcPts val="0"/>
              </a:spcAft>
              <a:buClr>
                <a:schemeClr val="dk1"/>
              </a:buClr>
              <a:buSzPts val="2800"/>
              <a:buNone/>
              <a:defRPr sz="2800">
                <a:solidFill>
                  <a:schemeClr val="bg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14" name="Google Shape;114;p17"/>
          <p:cNvSpPr txBox="1">
            <a:spLocks noGrp="1"/>
          </p:cNvSpPr>
          <p:nvPr>
            <p:ph type="subTitle" idx="1"/>
          </p:nvPr>
        </p:nvSpPr>
        <p:spPr>
          <a:xfrm>
            <a:off x="1639901" y="3576023"/>
            <a:ext cx="2798700" cy="827400"/>
          </a:xfrm>
          <a:prstGeom prst="rect">
            <a:avLst/>
          </a:prstGeom>
        </p:spPr>
        <p:txBody>
          <a:bodyPr spcFirstLastPara="1" wrap="square" lIns="36000" tIns="36000" rIns="36000" bIns="36000" anchor="t" anchorCtr="0">
            <a:noAutofit/>
          </a:bodyPr>
          <a:lstStyle>
            <a:lvl1pPr lvl="0"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5" name="Google Shape;115;p17"/>
          <p:cNvSpPr txBox="1">
            <a:spLocks noGrp="1"/>
          </p:cNvSpPr>
          <p:nvPr>
            <p:ph type="subTitle" idx="2"/>
          </p:nvPr>
        </p:nvSpPr>
        <p:spPr>
          <a:xfrm>
            <a:off x="1639877" y="3198199"/>
            <a:ext cx="2798700" cy="373200"/>
          </a:xfrm>
          <a:prstGeom prst="rect">
            <a:avLst/>
          </a:prstGeom>
        </p:spPr>
        <p:txBody>
          <a:bodyPr spcFirstLastPara="1" wrap="square" lIns="36000" tIns="36000" rIns="36000" bIns="36000" anchor="b" anchorCtr="0">
            <a:noAutofit/>
          </a:bodyPr>
          <a:lstStyle>
            <a:lvl1pPr lvl="0"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16" name="Google Shape;116;p17"/>
          <p:cNvSpPr txBox="1">
            <a:spLocks noGrp="1"/>
          </p:cNvSpPr>
          <p:nvPr>
            <p:ph type="subTitle" idx="3"/>
          </p:nvPr>
        </p:nvSpPr>
        <p:spPr>
          <a:xfrm>
            <a:off x="5603921" y="3576023"/>
            <a:ext cx="2798700" cy="827400"/>
          </a:xfrm>
          <a:prstGeom prst="rect">
            <a:avLst/>
          </a:prstGeom>
        </p:spPr>
        <p:txBody>
          <a:bodyPr spcFirstLastPara="1" wrap="square" lIns="36000" tIns="36000" rIns="36000" bIns="36000" anchor="t" anchorCtr="0">
            <a:noAutofit/>
          </a:bodyPr>
          <a:lstStyle>
            <a:lvl1pPr lvl="0"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7" name="Google Shape;117;p17"/>
          <p:cNvSpPr txBox="1">
            <a:spLocks noGrp="1"/>
          </p:cNvSpPr>
          <p:nvPr>
            <p:ph type="subTitle" idx="4"/>
          </p:nvPr>
        </p:nvSpPr>
        <p:spPr>
          <a:xfrm>
            <a:off x="5603902" y="3198199"/>
            <a:ext cx="2798700" cy="373200"/>
          </a:xfrm>
          <a:prstGeom prst="rect">
            <a:avLst/>
          </a:prstGeom>
        </p:spPr>
        <p:txBody>
          <a:bodyPr spcFirstLastPara="1" wrap="square" lIns="36000" tIns="36000" rIns="36000" bIns="36000" anchor="b" anchorCtr="0">
            <a:noAutofit/>
          </a:bodyPr>
          <a:lstStyle>
            <a:lvl1pPr lvl="0"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18" name="Google Shape;118;p17"/>
          <p:cNvSpPr txBox="1">
            <a:spLocks noGrp="1"/>
          </p:cNvSpPr>
          <p:nvPr>
            <p:ph type="subTitle" idx="5"/>
          </p:nvPr>
        </p:nvSpPr>
        <p:spPr>
          <a:xfrm>
            <a:off x="1639901" y="1828019"/>
            <a:ext cx="2798700" cy="827400"/>
          </a:xfrm>
          <a:prstGeom prst="rect">
            <a:avLst/>
          </a:prstGeom>
        </p:spPr>
        <p:txBody>
          <a:bodyPr spcFirstLastPara="1" wrap="square" lIns="36000" tIns="36000" rIns="36000" bIns="36000" anchor="t" anchorCtr="0">
            <a:noAutofit/>
          </a:bodyPr>
          <a:lstStyle>
            <a:lvl1pPr lvl="0"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19" name="Google Shape;119;p17"/>
          <p:cNvSpPr txBox="1">
            <a:spLocks noGrp="1"/>
          </p:cNvSpPr>
          <p:nvPr>
            <p:ph type="subTitle" idx="6"/>
          </p:nvPr>
        </p:nvSpPr>
        <p:spPr>
          <a:xfrm>
            <a:off x="1639877" y="1450200"/>
            <a:ext cx="2798700" cy="373200"/>
          </a:xfrm>
          <a:prstGeom prst="rect">
            <a:avLst/>
          </a:prstGeom>
        </p:spPr>
        <p:txBody>
          <a:bodyPr spcFirstLastPara="1" wrap="square" lIns="36000" tIns="36000" rIns="36000" bIns="36000" anchor="b" anchorCtr="0">
            <a:noAutofit/>
          </a:bodyPr>
          <a:lstStyle>
            <a:lvl1pPr lvl="0"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20" name="Google Shape;120;p17"/>
          <p:cNvSpPr txBox="1">
            <a:spLocks noGrp="1"/>
          </p:cNvSpPr>
          <p:nvPr>
            <p:ph type="subTitle" idx="7"/>
          </p:nvPr>
        </p:nvSpPr>
        <p:spPr>
          <a:xfrm>
            <a:off x="5603921" y="1828019"/>
            <a:ext cx="2798700" cy="827400"/>
          </a:xfrm>
          <a:prstGeom prst="rect">
            <a:avLst/>
          </a:prstGeom>
        </p:spPr>
        <p:txBody>
          <a:bodyPr spcFirstLastPara="1" wrap="square" lIns="36000" tIns="36000" rIns="36000" bIns="36000" anchor="t" anchorCtr="0">
            <a:noAutofit/>
          </a:bodyPr>
          <a:lstStyle>
            <a:lvl1pPr lvl="0"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21" name="Google Shape;121;p17"/>
          <p:cNvSpPr txBox="1">
            <a:spLocks noGrp="1"/>
          </p:cNvSpPr>
          <p:nvPr>
            <p:ph type="subTitle" idx="8"/>
          </p:nvPr>
        </p:nvSpPr>
        <p:spPr>
          <a:xfrm>
            <a:off x="5603902" y="1450200"/>
            <a:ext cx="2798700" cy="373200"/>
          </a:xfrm>
          <a:prstGeom prst="rect">
            <a:avLst/>
          </a:prstGeom>
        </p:spPr>
        <p:txBody>
          <a:bodyPr spcFirstLastPara="1" wrap="square" lIns="36000" tIns="36000" rIns="36000" bIns="36000" anchor="b" anchorCtr="0">
            <a:noAutofit/>
          </a:bodyPr>
          <a:lstStyle>
            <a:lvl1pPr lvl="0"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cxnSp>
        <p:nvCxnSpPr>
          <p:cNvPr id="122" name="Google Shape;122;p17"/>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123" name="Google Shape;123;p17"/>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6637A54E-E569-F08B-6EDA-950B335CE050}"/>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six columns">
  <p:cSld name="CUSTOM_1_1_1">
    <p:spTree>
      <p:nvGrpSpPr>
        <p:cNvPr id="1" name="Shape 124"/>
        <p:cNvGrpSpPr/>
        <p:nvPr/>
      </p:nvGrpSpPr>
      <p:grpSpPr>
        <a:xfrm>
          <a:off x="0" y="0"/>
          <a:ext cx="0" cy="0"/>
          <a:chOff x="0" y="0"/>
          <a:chExt cx="0" cy="0"/>
        </a:xfrm>
      </p:grpSpPr>
      <p:cxnSp>
        <p:nvCxnSpPr>
          <p:cNvPr id="126" name="Google Shape;126;p18"/>
          <p:cNvCxnSpPr/>
          <p:nvPr/>
        </p:nvCxnSpPr>
        <p:spPr>
          <a:xfrm rot="10800000">
            <a:off x="-93350"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127" name="Google Shape;127;p18"/>
          <p:cNvCxnSpPr/>
          <p:nvPr/>
        </p:nvCxnSpPr>
        <p:spPr>
          <a:xfrm rot="10800000">
            <a:off x="3010550"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128" name="Google Shape;128;p1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lvl1pPr lvl="0" rtl="0">
              <a:spcBef>
                <a:spcPts val="0"/>
              </a:spcBef>
              <a:spcAft>
                <a:spcPts val="0"/>
              </a:spcAft>
              <a:buClr>
                <a:schemeClr val="dk1"/>
              </a:buClr>
              <a:buSzPts val="2800"/>
              <a:buNone/>
              <a:defRPr sz="2800">
                <a:solidFill>
                  <a:schemeClr val="bg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129" name="Google Shape;129;p18"/>
          <p:cNvSpPr txBox="1">
            <a:spLocks noGrp="1"/>
          </p:cNvSpPr>
          <p:nvPr>
            <p:ph type="subTitle" idx="1"/>
          </p:nvPr>
        </p:nvSpPr>
        <p:spPr>
          <a:xfrm>
            <a:off x="940346" y="1715250"/>
            <a:ext cx="2048100" cy="1053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0" name="Google Shape;130;p18"/>
          <p:cNvSpPr txBox="1">
            <a:spLocks noGrp="1"/>
          </p:cNvSpPr>
          <p:nvPr>
            <p:ph type="subTitle" idx="2"/>
          </p:nvPr>
        </p:nvSpPr>
        <p:spPr>
          <a:xfrm>
            <a:off x="940325" y="1335950"/>
            <a:ext cx="20481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31" name="Google Shape;131;p18"/>
          <p:cNvSpPr txBox="1">
            <a:spLocks noGrp="1"/>
          </p:cNvSpPr>
          <p:nvPr>
            <p:ph type="subTitle" idx="3"/>
          </p:nvPr>
        </p:nvSpPr>
        <p:spPr>
          <a:xfrm>
            <a:off x="3547974" y="1715252"/>
            <a:ext cx="2048100" cy="1053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2" name="Google Shape;132;p18"/>
          <p:cNvSpPr txBox="1">
            <a:spLocks noGrp="1"/>
          </p:cNvSpPr>
          <p:nvPr>
            <p:ph type="subTitle" idx="4"/>
          </p:nvPr>
        </p:nvSpPr>
        <p:spPr>
          <a:xfrm>
            <a:off x="3547950" y="1335950"/>
            <a:ext cx="20481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33" name="Google Shape;133;p18"/>
          <p:cNvSpPr txBox="1">
            <a:spLocks noGrp="1"/>
          </p:cNvSpPr>
          <p:nvPr>
            <p:ph type="subTitle" idx="5"/>
          </p:nvPr>
        </p:nvSpPr>
        <p:spPr>
          <a:xfrm>
            <a:off x="6155652" y="1715253"/>
            <a:ext cx="2048100" cy="1053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4" name="Google Shape;134;p18"/>
          <p:cNvSpPr txBox="1">
            <a:spLocks noGrp="1"/>
          </p:cNvSpPr>
          <p:nvPr>
            <p:ph type="subTitle" idx="6"/>
          </p:nvPr>
        </p:nvSpPr>
        <p:spPr>
          <a:xfrm>
            <a:off x="6155625" y="1335950"/>
            <a:ext cx="20481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35" name="Google Shape;135;p18"/>
          <p:cNvSpPr txBox="1">
            <a:spLocks noGrp="1"/>
          </p:cNvSpPr>
          <p:nvPr>
            <p:ph type="subTitle" idx="7"/>
          </p:nvPr>
        </p:nvSpPr>
        <p:spPr>
          <a:xfrm>
            <a:off x="940414" y="3418575"/>
            <a:ext cx="2048100" cy="1053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6" name="Google Shape;136;p18"/>
          <p:cNvSpPr txBox="1">
            <a:spLocks noGrp="1"/>
          </p:cNvSpPr>
          <p:nvPr>
            <p:ph type="subTitle" idx="8"/>
          </p:nvPr>
        </p:nvSpPr>
        <p:spPr>
          <a:xfrm>
            <a:off x="940393" y="3039275"/>
            <a:ext cx="20481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37" name="Google Shape;137;p18"/>
          <p:cNvSpPr txBox="1">
            <a:spLocks noGrp="1"/>
          </p:cNvSpPr>
          <p:nvPr>
            <p:ph type="subTitle" idx="9"/>
          </p:nvPr>
        </p:nvSpPr>
        <p:spPr>
          <a:xfrm>
            <a:off x="3547986" y="3418576"/>
            <a:ext cx="2048100" cy="1053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38" name="Google Shape;138;p18"/>
          <p:cNvSpPr txBox="1">
            <a:spLocks noGrp="1"/>
          </p:cNvSpPr>
          <p:nvPr>
            <p:ph type="subTitle" idx="13"/>
          </p:nvPr>
        </p:nvSpPr>
        <p:spPr>
          <a:xfrm>
            <a:off x="3547962" y="3039274"/>
            <a:ext cx="20481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139" name="Google Shape;139;p18"/>
          <p:cNvSpPr txBox="1">
            <a:spLocks noGrp="1"/>
          </p:cNvSpPr>
          <p:nvPr>
            <p:ph type="subTitle" idx="14"/>
          </p:nvPr>
        </p:nvSpPr>
        <p:spPr>
          <a:xfrm>
            <a:off x="6155614" y="3418578"/>
            <a:ext cx="2048100" cy="1053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140" name="Google Shape;140;p18"/>
          <p:cNvSpPr txBox="1">
            <a:spLocks noGrp="1"/>
          </p:cNvSpPr>
          <p:nvPr>
            <p:ph type="subTitle" idx="15"/>
          </p:nvPr>
        </p:nvSpPr>
        <p:spPr>
          <a:xfrm>
            <a:off x="6155588" y="3039275"/>
            <a:ext cx="20481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2" name="Slide Number Placeholder 1">
            <a:extLst>
              <a:ext uri="{FF2B5EF4-FFF2-40B4-BE49-F238E27FC236}">
                <a16:creationId xmlns:a16="http://schemas.microsoft.com/office/drawing/2014/main" id="{AFB8EDBD-08C0-9108-3AED-6FFE60F3E211}"/>
              </a:ext>
            </a:extLst>
          </p:cNvPr>
          <p:cNvSpPr>
            <a:spLocks noGrp="1"/>
          </p:cNvSpPr>
          <p:nvPr>
            <p:ph type="sldNum" sz="quarter" idx="16"/>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6_1">
    <p:spTree>
      <p:nvGrpSpPr>
        <p:cNvPr id="1" name="Shape 158"/>
        <p:cNvGrpSpPr/>
        <p:nvPr/>
      </p:nvGrpSpPr>
      <p:grpSpPr>
        <a:xfrm>
          <a:off x="0" y="0"/>
          <a:ext cx="0" cy="0"/>
          <a:chOff x="0" y="0"/>
          <a:chExt cx="0" cy="0"/>
        </a:xfrm>
      </p:grpSpPr>
      <p:grpSp>
        <p:nvGrpSpPr>
          <p:cNvPr id="2" name="Group 1">
            <a:extLst>
              <a:ext uri="{FF2B5EF4-FFF2-40B4-BE49-F238E27FC236}">
                <a16:creationId xmlns:a16="http://schemas.microsoft.com/office/drawing/2014/main" id="{A3C36C10-BFC0-FF6E-2975-C8D62C121856}"/>
              </a:ext>
            </a:extLst>
          </p:cNvPr>
          <p:cNvGrpSpPr/>
          <p:nvPr userDrawn="1"/>
        </p:nvGrpSpPr>
        <p:grpSpPr>
          <a:xfrm>
            <a:off x="6358719" y="-564293"/>
            <a:ext cx="4440276" cy="6128011"/>
            <a:chOff x="6358719" y="-564293"/>
            <a:chExt cx="4440276" cy="6128011"/>
          </a:xfrm>
        </p:grpSpPr>
        <p:sp>
          <p:nvSpPr>
            <p:cNvPr id="161" name="Google Shape;161;p21"/>
            <p:cNvSpPr/>
            <p:nvPr/>
          </p:nvSpPr>
          <p:spPr>
            <a:xfrm>
              <a:off x="8565599" y="-267819"/>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19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2" name="Google Shape;162;p21"/>
            <p:cNvSpPr/>
            <p:nvPr/>
          </p:nvSpPr>
          <p:spPr>
            <a:xfrm>
              <a:off x="6450424" y="1839552"/>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9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3" name="Google Shape;163;p21"/>
            <p:cNvSpPr/>
            <p:nvPr/>
          </p:nvSpPr>
          <p:spPr>
            <a:xfrm>
              <a:off x="6358719" y="-402788"/>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13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dirty="0"/>
            </a:p>
          </p:txBody>
        </p:sp>
        <p:sp>
          <p:nvSpPr>
            <p:cNvPr id="164" name="Google Shape;164;p21"/>
            <p:cNvSpPr/>
            <p:nvPr/>
          </p:nvSpPr>
          <p:spPr>
            <a:xfrm>
              <a:off x="8202504" y="-498520"/>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3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65" name="Google Shape;165;p21"/>
            <p:cNvSpPr/>
            <p:nvPr/>
          </p:nvSpPr>
          <p:spPr>
            <a:xfrm>
              <a:off x="7089272" y="-564293"/>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13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cxnSp>
        <p:nvCxnSpPr>
          <p:cNvPr id="166" name="Google Shape;166;p21"/>
          <p:cNvCxnSpPr/>
          <p:nvPr/>
        </p:nvCxnSpPr>
        <p:spPr>
          <a:xfrm>
            <a:off x="-96675"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167" name="Google Shape;167;p21"/>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99E4CA63-B296-29F3-49DA-378314F7941B}"/>
              </a:ext>
            </a:extLst>
          </p:cNvPr>
          <p:cNvSpPr>
            <a:spLocks noGrp="1"/>
          </p:cNvSpPr>
          <p:nvPr>
            <p:ph type="sldNum" sz="quarter" idx="10"/>
          </p:nvPr>
        </p:nvSpPr>
        <p:spPr/>
        <p:txBody>
          <a:bodyPr/>
          <a:lstStyle>
            <a:lvl1pPr>
              <a:defRPr>
                <a:solidFill>
                  <a:schemeClr val="tx1"/>
                </a:solidFill>
              </a:defRPr>
            </a:lvl1p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userDrawn="1">
  <p:cSld name="CUSTOM_6_1_1">
    <p:spTree>
      <p:nvGrpSpPr>
        <p:cNvPr id="1" name="Shape 168"/>
        <p:cNvGrpSpPr/>
        <p:nvPr/>
      </p:nvGrpSpPr>
      <p:grpSpPr>
        <a:xfrm>
          <a:off x="0" y="0"/>
          <a:ext cx="0" cy="0"/>
          <a:chOff x="0" y="0"/>
          <a:chExt cx="0" cy="0"/>
        </a:xfrm>
      </p:grpSpPr>
      <p:cxnSp>
        <p:nvCxnSpPr>
          <p:cNvPr id="170" name="Google Shape;170;p22"/>
          <p:cNvCxnSpPr/>
          <p:nvPr/>
        </p:nvCxnSpPr>
        <p:spPr>
          <a:xfrm>
            <a:off x="3013875" y="48326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171" name="Google Shape;171;p22"/>
          <p:cNvCxnSpPr/>
          <p:nvPr/>
        </p:nvCxnSpPr>
        <p:spPr>
          <a:xfrm>
            <a:off x="-9667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22EC389B-216C-6414-452B-F26679EFE5E8}"/>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6" name="Google Shape;16;p3"/>
          <p:cNvSpPr txBox="1">
            <a:spLocks noGrp="1"/>
          </p:cNvSpPr>
          <p:nvPr>
            <p:ph type="title"/>
          </p:nvPr>
        </p:nvSpPr>
        <p:spPr>
          <a:xfrm>
            <a:off x="4174825" y="2293525"/>
            <a:ext cx="3795900" cy="1502700"/>
          </a:xfrm>
          <a:prstGeom prst="rect">
            <a:avLst/>
          </a:prstGeom>
        </p:spPr>
        <p:txBody>
          <a:bodyPr spcFirstLastPara="1" wrap="square" lIns="36000" tIns="36000" rIns="36000" bIns="36000" anchor="t" anchorCtr="0">
            <a:noAutofit/>
          </a:bodyPr>
          <a:lstStyle>
            <a:lvl1pPr lvl="0">
              <a:spcBef>
                <a:spcPts val="0"/>
              </a:spcBef>
              <a:spcAft>
                <a:spcPts val="0"/>
              </a:spcAft>
              <a:buSzPts val="3600"/>
              <a:buNone/>
              <a:defRPr sz="4800">
                <a:solidFill>
                  <a:schemeClr val="bg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7" name="Google Shape;17;p3"/>
          <p:cNvSpPr txBox="1">
            <a:spLocks noGrp="1"/>
          </p:cNvSpPr>
          <p:nvPr>
            <p:ph type="title" idx="2" hasCustomPrompt="1"/>
          </p:nvPr>
        </p:nvSpPr>
        <p:spPr>
          <a:xfrm>
            <a:off x="4174825" y="1216360"/>
            <a:ext cx="1211700" cy="1042200"/>
          </a:xfrm>
          <a:prstGeom prst="rect">
            <a:avLst/>
          </a:prstGeom>
        </p:spPr>
        <p:txBody>
          <a:bodyPr spcFirstLastPara="1" wrap="square" lIns="36000" tIns="36000" rIns="36000" bIns="36000" anchor="ctr" anchorCtr="0">
            <a:noAutofit/>
          </a:bodyPr>
          <a:lstStyle>
            <a:lvl1pPr lvl="0" rtl="0">
              <a:spcBef>
                <a:spcPts val="0"/>
              </a:spcBef>
              <a:spcAft>
                <a:spcPts val="0"/>
              </a:spcAft>
              <a:buSzPts val="12000"/>
              <a:buNone/>
              <a:defRPr sz="4800">
                <a:solidFill>
                  <a:schemeClr val="bg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cxnSp>
        <p:nvCxnSpPr>
          <p:cNvPr id="18" name="Google Shape;18;p3"/>
          <p:cNvCxnSpPr/>
          <p:nvPr/>
        </p:nvCxnSpPr>
        <p:spPr>
          <a:xfrm>
            <a:off x="3007225" y="48326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19" name="Google Shape;19;p3"/>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FF301950-0C0E-E9B0-A506-CA3F97E9A0D3}"/>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8" name="Google Shape;28;p5"/>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lvl1pPr lvl="0">
              <a:spcBef>
                <a:spcPts val="0"/>
              </a:spcBef>
              <a:spcAft>
                <a:spcPts val="0"/>
              </a:spcAft>
              <a:buSzPts val="2800"/>
              <a:buNone/>
              <a:defRPr>
                <a:solidFill>
                  <a:schemeClr val="bg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9" name="Google Shape;29;p5"/>
          <p:cNvSpPr txBox="1">
            <a:spLocks noGrp="1"/>
          </p:cNvSpPr>
          <p:nvPr>
            <p:ph type="subTitle" idx="1"/>
          </p:nvPr>
        </p:nvSpPr>
        <p:spPr>
          <a:xfrm>
            <a:off x="1654595" y="2571072"/>
            <a:ext cx="2685300" cy="1215600"/>
          </a:xfrm>
          <a:prstGeom prst="rect">
            <a:avLst/>
          </a:prstGeom>
        </p:spPr>
        <p:txBody>
          <a:bodyPr spcFirstLastPara="1" wrap="square" lIns="36000" tIns="36000" rIns="36000" bIns="36000" anchor="t" anchorCtr="0">
            <a:noAutofit/>
          </a:bodyPr>
          <a:lstStyle>
            <a:lvl1pPr lvl="0" algn="ctr">
              <a:spcBef>
                <a:spcPts val="0"/>
              </a:spcBef>
              <a:spcAft>
                <a:spcPts val="0"/>
              </a:spcAft>
              <a:buClr>
                <a:schemeClr val="bg1"/>
              </a:buClr>
              <a:buSzPts val="1200"/>
              <a:buFont typeface="Arial" panose="020B0604020202020204" pitchFamily="34" charset="0"/>
              <a:buChar char="•"/>
              <a:defRPr>
                <a:solidFill>
                  <a:schemeClr val="bg1"/>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dirty="0"/>
          </a:p>
        </p:txBody>
      </p:sp>
      <p:sp>
        <p:nvSpPr>
          <p:cNvPr id="30" name="Google Shape;30;p5"/>
          <p:cNvSpPr txBox="1">
            <a:spLocks noGrp="1"/>
          </p:cNvSpPr>
          <p:nvPr>
            <p:ph type="subTitle" idx="2"/>
          </p:nvPr>
        </p:nvSpPr>
        <p:spPr>
          <a:xfrm>
            <a:off x="4804105" y="2571066"/>
            <a:ext cx="2685300" cy="1215600"/>
          </a:xfrm>
          <a:prstGeom prst="rect">
            <a:avLst/>
          </a:prstGeom>
        </p:spPr>
        <p:txBody>
          <a:bodyPr spcFirstLastPara="1" wrap="square" lIns="36000" tIns="36000" rIns="36000" bIns="36000" anchor="t" anchorCtr="0">
            <a:noAutofit/>
          </a:bodyPr>
          <a:lstStyle>
            <a:lvl1pPr lvl="0" algn="ctr" rtl="0">
              <a:spcBef>
                <a:spcPts val="0"/>
              </a:spcBef>
              <a:spcAft>
                <a:spcPts val="0"/>
              </a:spcAft>
              <a:buSzPts val="1200"/>
              <a:buNone/>
              <a:defRPr>
                <a:solidFill>
                  <a:schemeClr val="bg1"/>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a:endParaRPr/>
          </a:p>
        </p:txBody>
      </p:sp>
      <p:sp>
        <p:nvSpPr>
          <p:cNvPr id="31" name="Google Shape;31;p5"/>
          <p:cNvSpPr txBox="1">
            <a:spLocks noGrp="1"/>
          </p:cNvSpPr>
          <p:nvPr>
            <p:ph type="subTitle" idx="3"/>
          </p:nvPr>
        </p:nvSpPr>
        <p:spPr>
          <a:xfrm>
            <a:off x="1654595" y="2183900"/>
            <a:ext cx="26853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sp>
        <p:nvSpPr>
          <p:cNvPr id="32" name="Google Shape;32;p5"/>
          <p:cNvSpPr txBox="1">
            <a:spLocks noGrp="1"/>
          </p:cNvSpPr>
          <p:nvPr>
            <p:ph type="subTitle" idx="4"/>
          </p:nvPr>
        </p:nvSpPr>
        <p:spPr>
          <a:xfrm>
            <a:off x="4804105" y="2183900"/>
            <a:ext cx="2685300" cy="373200"/>
          </a:xfrm>
          <a:prstGeom prst="rect">
            <a:avLst/>
          </a:prstGeom>
        </p:spPr>
        <p:txBody>
          <a:bodyPr spcFirstLastPara="1" wrap="square" lIns="36000" tIns="36000" rIns="36000" bIns="36000" anchor="b" anchorCtr="0">
            <a:noAutofit/>
          </a:bodyPr>
          <a:lstStyle>
            <a:lvl1pPr lvl="0" algn="ctr" rtl="0">
              <a:spcBef>
                <a:spcPts val="0"/>
              </a:spcBef>
              <a:spcAft>
                <a:spcPts val="0"/>
              </a:spcAft>
              <a:buSzPts val="1200"/>
              <a:buNone/>
              <a:defRPr sz="2000">
                <a:solidFill>
                  <a:schemeClr val="bg1"/>
                </a:solidFill>
                <a:latin typeface="Encode Sans SemiBold"/>
                <a:ea typeface="Encode Sans SemiBold"/>
                <a:cs typeface="Encode Sans SemiBold"/>
                <a:sym typeface="Encode Sans SemiBold"/>
              </a:defRPr>
            </a:lvl1pPr>
            <a:lvl2pPr lvl="1" algn="ctr" rtl="0">
              <a:spcBef>
                <a:spcPts val="0"/>
              </a:spcBef>
              <a:spcAft>
                <a:spcPts val="0"/>
              </a:spcAft>
              <a:buSzPts val="1200"/>
              <a:buNone/>
              <a:defRPr b="1"/>
            </a:lvl2pPr>
            <a:lvl3pPr lvl="2" algn="ctr" rtl="0">
              <a:spcBef>
                <a:spcPts val="0"/>
              </a:spcBef>
              <a:spcAft>
                <a:spcPts val="0"/>
              </a:spcAft>
              <a:buSzPts val="1200"/>
              <a:buNone/>
              <a:defRPr b="1"/>
            </a:lvl3pPr>
            <a:lvl4pPr lvl="3" algn="ctr" rtl="0">
              <a:spcBef>
                <a:spcPts val="0"/>
              </a:spcBef>
              <a:spcAft>
                <a:spcPts val="0"/>
              </a:spcAft>
              <a:buSzPts val="1200"/>
              <a:buNone/>
              <a:defRPr b="1"/>
            </a:lvl4pPr>
            <a:lvl5pPr lvl="4" algn="ctr" rtl="0">
              <a:spcBef>
                <a:spcPts val="0"/>
              </a:spcBef>
              <a:spcAft>
                <a:spcPts val="0"/>
              </a:spcAft>
              <a:buSzPts val="1200"/>
              <a:buNone/>
              <a:defRPr b="1"/>
            </a:lvl5pPr>
            <a:lvl6pPr lvl="5" algn="ctr" rtl="0">
              <a:spcBef>
                <a:spcPts val="0"/>
              </a:spcBef>
              <a:spcAft>
                <a:spcPts val="0"/>
              </a:spcAft>
              <a:buSzPts val="1200"/>
              <a:buNone/>
              <a:defRPr b="1"/>
            </a:lvl6pPr>
            <a:lvl7pPr lvl="6" algn="ctr" rtl="0">
              <a:spcBef>
                <a:spcPts val="0"/>
              </a:spcBef>
              <a:spcAft>
                <a:spcPts val="0"/>
              </a:spcAft>
              <a:buSzPts val="1200"/>
              <a:buNone/>
              <a:defRPr b="1"/>
            </a:lvl7pPr>
            <a:lvl8pPr lvl="7" algn="ctr" rtl="0">
              <a:spcBef>
                <a:spcPts val="0"/>
              </a:spcBef>
              <a:spcAft>
                <a:spcPts val="0"/>
              </a:spcAft>
              <a:buSzPts val="1200"/>
              <a:buNone/>
              <a:defRPr b="1"/>
            </a:lvl8pPr>
            <a:lvl9pPr lvl="8" algn="ctr" rtl="0">
              <a:spcBef>
                <a:spcPts val="0"/>
              </a:spcBef>
              <a:spcAft>
                <a:spcPts val="0"/>
              </a:spcAft>
              <a:buSzPts val="1200"/>
              <a:buNone/>
              <a:defRPr b="1"/>
            </a:lvl9pPr>
          </a:lstStyle>
          <a:p>
            <a:endParaRPr/>
          </a:p>
        </p:txBody>
      </p:sp>
      <p:cxnSp>
        <p:nvCxnSpPr>
          <p:cNvPr id="33" name="Google Shape;33;p5"/>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34" name="Google Shape;34;p5"/>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AB004543-7920-315C-EB99-BF3E8D686B6F}"/>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cxnSp>
        <p:nvCxnSpPr>
          <p:cNvPr id="37" name="Google Shape;37;p6"/>
          <p:cNvCxnSpPr/>
          <p:nvPr/>
        </p:nvCxnSpPr>
        <p:spPr>
          <a:xfrm>
            <a:off x="3007225" y="310900"/>
            <a:ext cx="62268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6"/>
          <p:cNvCxnSpPr/>
          <p:nvPr/>
        </p:nvCxnSpPr>
        <p:spPr>
          <a:xfrm>
            <a:off x="-96675" y="4832600"/>
            <a:ext cx="6226800" cy="0"/>
          </a:xfrm>
          <a:prstGeom prst="straightConnector1">
            <a:avLst/>
          </a:prstGeom>
          <a:noFill/>
          <a:ln w="9525" cap="flat" cmpd="sng">
            <a:solidFill>
              <a:schemeClr val="dk1"/>
            </a:solidFill>
            <a:prstDash val="solid"/>
            <a:round/>
            <a:headEnd type="none" w="med" len="med"/>
            <a:tailEnd type="none" w="med" len="med"/>
          </a:ln>
        </p:spPr>
      </p:cxnSp>
      <p:sp>
        <p:nvSpPr>
          <p:cNvPr id="39" name="Google Shape;39;p6"/>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lvl1pPr lvl="0">
              <a:spcBef>
                <a:spcPts val="0"/>
              </a:spcBef>
              <a:spcAft>
                <a:spcPts val="0"/>
              </a:spcAft>
              <a:buSzPts val="2800"/>
              <a:buNone/>
              <a:defRPr>
                <a:solidFill>
                  <a:schemeClr val="bg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cxnSp>
        <p:nvCxnSpPr>
          <p:cNvPr id="40" name="Google Shape;40;p6"/>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41" name="Google Shape;41;p6"/>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B34F0765-28FE-21FD-D9C7-5520049A7C0F}"/>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2"/>
        <p:cNvGrpSpPr/>
        <p:nvPr/>
      </p:nvGrpSpPr>
      <p:grpSpPr>
        <a:xfrm>
          <a:off x="0" y="0"/>
          <a:ext cx="0" cy="0"/>
          <a:chOff x="0" y="0"/>
          <a:chExt cx="0" cy="0"/>
        </a:xfrm>
      </p:grpSpPr>
      <p:sp>
        <p:nvSpPr>
          <p:cNvPr id="44" name="Google Shape;44;p7"/>
          <p:cNvSpPr txBox="1">
            <a:spLocks noGrp="1"/>
          </p:cNvSpPr>
          <p:nvPr>
            <p:ph type="title"/>
          </p:nvPr>
        </p:nvSpPr>
        <p:spPr>
          <a:xfrm>
            <a:off x="722375" y="539500"/>
            <a:ext cx="4130100" cy="576000"/>
          </a:xfrm>
          <a:prstGeom prst="rect">
            <a:avLst/>
          </a:prstGeom>
        </p:spPr>
        <p:txBody>
          <a:bodyPr spcFirstLastPara="1" wrap="square" lIns="36000" tIns="36000" rIns="36000" bIns="36000" anchor="t" anchorCtr="0">
            <a:noAutofit/>
          </a:bodyPr>
          <a:lstStyle>
            <a:lvl1pPr lvl="0">
              <a:spcBef>
                <a:spcPts val="0"/>
              </a:spcBef>
              <a:spcAft>
                <a:spcPts val="0"/>
              </a:spcAft>
              <a:buSzPts val="2800"/>
              <a:buNone/>
              <a:defRPr>
                <a:solidFill>
                  <a:schemeClr val="bg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5" name="Google Shape;45;p7"/>
          <p:cNvSpPr txBox="1">
            <a:spLocks noGrp="1"/>
          </p:cNvSpPr>
          <p:nvPr>
            <p:ph type="body" idx="1"/>
          </p:nvPr>
        </p:nvSpPr>
        <p:spPr>
          <a:xfrm>
            <a:off x="722375" y="1705825"/>
            <a:ext cx="4130100" cy="2087400"/>
          </a:xfrm>
          <a:prstGeom prst="rect">
            <a:avLst/>
          </a:prstGeom>
        </p:spPr>
        <p:txBody>
          <a:bodyPr spcFirstLastPara="1" wrap="square" lIns="36000" tIns="36000" rIns="36000" bIns="36000" anchor="t" anchorCtr="0">
            <a:noAutofit/>
          </a:bodyPr>
          <a:lstStyle>
            <a:lvl1pPr marL="457200" lvl="0" indent="-304800">
              <a:spcBef>
                <a:spcPts val="0"/>
              </a:spcBef>
              <a:spcAft>
                <a:spcPts val="0"/>
              </a:spcAft>
              <a:buClr>
                <a:schemeClr val="bg1"/>
              </a:buClr>
              <a:buSzPts val="1200"/>
              <a:buChar char="●"/>
              <a:defRPr>
                <a:solidFill>
                  <a:schemeClr val="bg1"/>
                </a:solidFill>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dirty="0"/>
          </a:p>
        </p:txBody>
      </p:sp>
      <p:sp>
        <p:nvSpPr>
          <p:cNvPr id="46" name="Google Shape;46;p7"/>
          <p:cNvSpPr>
            <a:spLocks noGrp="1"/>
          </p:cNvSpPr>
          <p:nvPr>
            <p:ph type="pic" idx="2"/>
          </p:nvPr>
        </p:nvSpPr>
        <p:spPr>
          <a:xfrm>
            <a:off x="5402250" y="539500"/>
            <a:ext cx="3019200" cy="4064400"/>
          </a:xfrm>
          <a:prstGeom prst="rect">
            <a:avLst/>
          </a:prstGeom>
          <a:noFill/>
          <a:ln w="9525" cap="flat" cmpd="sng">
            <a:solidFill>
              <a:schemeClr val="dk1"/>
            </a:solidFill>
            <a:prstDash val="solid"/>
            <a:round/>
            <a:headEnd type="none" w="sm" len="sm"/>
            <a:tailEnd type="none" w="sm" len="sm"/>
          </a:ln>
        </p:spPr>
      </p:sp>
      <p:cxnSp>
        <p:nvCxnSpPr>
          <p:cNvPr id="47" name="Google Shape;47;p7"/>
          <p:cNvCxnSpPr/>
          <p:nvPr/>
        </p:nvCxnSpPr>
        <p:spPr>
          <a:xfrm>
            <a:off x="-96675" y="3109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48" name="Google Shape;48;p7"/>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3F7E1224-AD89-8F13-2BEA-E712CAAE1335}"/>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9"/>
        <p:cNvGrpSpPr/>
        <p:nvPr/>
      </p:nvGrpSpPr>
      <p:grpSpPr>
        <a:xfrm>
          <a:off x="0" y="0"/>
          <a:ext cx="0" cy="0"/>
          <a:chOff x="0" y="0"/>
          <a:chExt cx="0" cy="0"/>
        </a:xfrm>
      </p:grpSpPr>
      <p:cxnSp>
        <p:nvCxnSpPr>
          <p:cNvPr id="51" name="Google Shape;51;p8"/>
          <p:cNvCxnSpPr/>
          <p:nvPr/>
        </p:nvCxnSpPr>
        <p:spPr>
          <a:xfrm>
            <a:off x="-96675" y="4832600"/>
            <a:ext cx="6226800" cy="0"/>
          </a:xfrm>
          <a:prstGeom prst="straightConnector1">
            <a:avLst/>
          </a:prstGeom>
          <a:noFill/>
          <a:ln w="9525" cap="flat" cmpd="sng">
            <a:solidFill>
              <a:schemeClr val="dk1"/>
            </a:solidFill>
            <a:prstDash val="solid"/>
            <a:round/>
            <a:headEnd type="none" w="med" len="med"/>
            <a:tailEnd type="none" w="med" len="med"/>
          </a:ln>
        </p:spPr>
      </p:cxnSp>
      <p:cxnSp>
        <p:nvCxnSpPr>
          <p:cNvPr id="52" name="Google Shape;52;p8"/>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53" name="Google Shape;53;p8"/>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54" name="Google Shape;54;p8"/>
          <p:cNvSpPr txBox="1">
            <a:spLocks noGrp="1"/>
          </p:cNvSpPr>
          <p:nvPr>
            <p:ph type="title"/>
          </p:nvPr>
        </p:nvSpPr>
        <p:spPr>
          <a:xfrm>
            <a:off x="2080650" y="899550"/>
            <a:ext cx="4982700" cy="3344400"/>
          </a:xfrm>
          <a:prstGeom prst="rect">
            <a:avLst/>
          </a:prstGeom>
        </p:spPr>
        <p:txBody>
          <a:bodyPr spcFirstLastPara="1" wrap="square" lIns="36000" tIns="36000" rIns="36000" bIns="36000" anchor="ctr" anchorCtr="0">
            <a:noAutofit/>
          </a:bodyPr>
          <a:lstStyle>
            <a:lvl1pPr lvl="0" algn="ctr">
              <a:spcBef>
                <a:spcPts val="0"/>
              </a:spcBef>
              <a:spcAft>
                <a:spcPts val="0"/>
              </a:spcAft>
              <a:buSzPts val="6000"/>
              <a:buNone/>
              <a:defRPr sz="6000">
                <a:solidFill>
                  <a:schemeClr val="bg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
        <p:nvSpPr>
          <p:cNvPr id="2" name="Slide Number Placeholder 1">
            <a:extLst>
              <a:ext uri="{FF2B5EF4-FFF2-40B4-BE49-F238E27FC236}">
                <a16:creationId xmlns:a16="http://schemas.microsoft.com/office/drawing/2014/main" id="{6502DD25-F962-4E33-69D2-322C74C18857}"/>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5"/>
        <p:cNvGrpSpPr/>
        <p:nvPr/>
      </p:nvGrpSpPr>
      <p:grpSpPr>
        <a:xfrm>
          <a:off x="0" y="0"/>
          <a:ext cx="0" cy="0"/>
          <a:chOff x="0" y="0"/>
          <a:chExt cx="0" cy="0"/>
        </a:xfrm>
      </p:grpSpPr>
      <p:cxnSp>
        <p:nvCxnSpPr>
          <p:cNvPr id="57" name="Google Shape;57;p9"/>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58" name="Google Shape;58;p9"/>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59" name="Google Shape;59;p9"/>
          <p:cNvSpPr txBox="1">
            <a:spLocks noGrp="1"/>
          </p:cNvSpPr>
          <p:nvPr>
            <p:ph type="title"/>
          </p:nvPr>
        </p:nvSpPr>
        <p:spPr>
          <a:xfrm>
            <a:off x="2549400" y="1603413"/>
            <a:ext cx="4045200" cy="701700"/>
          </a:xfrm>
          <a:prstGeom prst="rect">
            <a:avLst/>
          </a:prstGeom>
        </p:spPr>
        <p:txBody>
          <a:bodyPr spcFirstLastPara="1" wrap="square" lIns="36000" tIns="36000" rIns="36000" bIns="36000" anchor="b" anchorCtr="0">
            <a:noAutofit/>
          </a:bodyPr>
          <a:lstStyle>
            <a:lvl1pPr lvl="0" algn="ctr">
              <a:spcBef>
                <a:spcPts val="0"/>
              </a:spcBef>
              <a:spcAft>
                <a:spcPts val="0"/>
              </a:spcAft>
              <a:buSzPts val="4200"/>
              <a:buNone/>
              <a:defRPr sz="4200">
                <a:solidFill>
                  <a:schemeClr val="bg1"/>
                </a:solidFill>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0" name="Google Shape;60;p9"/>
          <p:cNvSpPr txBox="1">
            <a:spLocks noGrp="1"/>
          </p:cNvSpPr>
          <p:nvPr>
            <p:ph type="subTitle" idx="1"/>
          </p:nvPr>
        </p:nvSpPr>
        <p:spPr>
          <a:xfrm>
            <a:off x="2549400" y="2304988"/>
            <a:ext cx="4045200" cy="1235100"/>
          </a:xfrm>
          <a:prstGeom prst="rect">
            <a:avLst/>
          </a:prstGeom>
        </p:spPr>
        <p:txBody>
          <a:bodyPr spcFirstLastPara="1" wrap="square" lIns="36000" tIns="36000" rIns="36000" bIns="36000" anchor="t" anchorCtr="0">
            <a:noAutofit/>
          </a:bodyPr>
          <a:lstStyle>
            <a:lvl1pPr lvl="0" algn="ctr">
              <a:lnSpc>
                <a:spcPct val="100000"/>
              </a:lnSpc>
              <a:spcBef>
                <a:spcPts val="0"/>
              </a:spcBef>
              <a:spcAft>
                <a:spcPts val="0"/>
              </a:spcAft>
              <a:buSzPts val="1600"/>
              <a:buNone/>
              <a:defRPr sz="1600">
                <a:solidFill>
                  <a:schemeClr val="bg1"/>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a:endParaRPr/>
          </a:p>
        </p:txBody>
      </p:sp>
      <p:sp>
        <p:nvSpPr>
          <p:cNvPr id="2" name="Slide Number Placeholder 1">
            <a:extLst>
              <a:ext uri="{FF2B5EF4-FFF2-40B4-BE49-F238E27FC236}">
                <a16:creationId xmlns:a16="http://schemas.microsoft.com/office/drawing/2014/main" id="{00ADF0EB-C4F5-AFDD-93C9-A2E3F8FBAA84}"/>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722375" y="539500"/>
            <a:ext cx="7699200" cy="572700"/>
          </a:xfrm>
          <a:prstGeom prst="rect">
            <a:avLst/>
          </a:prstGeom>
          <a:solidFill>
            <a:schemeClr val="tx1">
              <a:lumMod val="85000"/>
            </a:schemeClr>
          </a:solidFill>
        </p:spPr>
        <p:txBody>
          <a:bodyPr spcFirstLastPara="1" wrap="square" lIns="36000" tIns="36000" rIns="36000" bIns="36000" anchor="t" anchorCtr="0">
            <a:noAutofit/>
          </a:bodyPr>
          <a:lstStyle>
            <a:lvl1pPr lvl="0" rtl="0">
              <a:spcBef>
                <a:spcPts val="0"/>
              </a:spcBef>
              <a:spcAft>
                <a:spcPts val="0"/>
              </a:spcAft>
              <a:buClr>
                <a:schemeClr val="dk1"/>
              </a:buClr>
              <a:buSzPts val="2800"/>
              <a:buNone/>
              <a:defRPr sz="2800">
                <a:solidFill>
                  <a:schemeClr val="bg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dirty="0"/>
          </a:p>
        </p:txBody>
      </p:sp>
      <p:cxnSp>
        <p:nvCxnSpPr>
          <p:cNvPr id="63" name="Google Shape;63;p10"/>
          <p:cNvCxnSpPr/>
          <p:nvPr/>
        </p:nvCxnSpPr>
        <p:spPr>
          <a:xfrm>
            <a:off x="-96675" y="4832600"/>
            <a:ext cx="6226800" cy="0"/>
          </a:xfrm>
          <a:prstGeom prst="straightConnector1">
            <a:avLst/>
          </a:prstGeom>
          <a:noFill/>
          <a:ln w="9525" cap="flat" cmpd="sng">
            <a:solidFill>
              <a:schemeClr val="bg1"/>
            </a:solidFill>
            <a:prstDash val="solid"/>
            <a:round/>
            <a:headEnd type="none" w="med" len="med"/>
            <a:tailEnd type="none" w="med" len="med"/>
          </a:ln>
        </p:spPr>
      </p:cxnSp>
      <p:cxnSp>
        <p:nvCxnSpPr>
          <p:cNvPr id="64" name="Google Shape;64;p10"/>
          <p:cNvCxnSpPr/>
          <p:nvPr/>
        </p:nvCxnSpPr>
        <p:spPr>
          <a:xfrm>
            <a:off x="3007225" y="310900"/>
            <a:ext cx="62268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41479267-5E36-7BF4-24C6-8CA4BEE01460}"/>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1"/>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57E62C-E48C-122F-329F-F6F0E9F14533}"/>
              </a:ext>
            </a:extLst>
          </p:cNvPr>
          <p:cNvSpPr>
            <a:spLocks noGrp="1"/>
          </p:cNvSpPr>
          <p:nvPr>
            <p:ph type="sldNum" sz="quarter" idx="10"/>
          </p:nvPr>
        </p:nvSpPr>
        <p:spPr/>
        <p:txBody>
          <a:bodyPr/>
          <a:lstStyle/>
          <a:p>
            <a:fld id="{F83997F8-C91B-4E09-A065-C8C07DC9F109}" type="slidenum">
              <a:rPr lang="en-US" smtClean="0"/>
              <a:pPr/>
              <a:t>‹#›</a:t>
            </a:fld>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2375" y="539500"/>
            <a:ext cx="7699200" cy="572700"/>
          </a:xfrm>
          <a:prstGeom prst="rect">
            <a:avLst/>
          </a:prstGeom>
          <a:noFill/>
          <a:ln>
            <a:noFill/>
          </a:ln>
        </p:spPr>
        <p:txBody>
          <a:bodyPr spcFirstLastPara="1" wrap="square" lIns="36000" tIns="36000" rIns="36000" bIns="36000" anchor="t" anchorCtr="0">
            <a:noAutofit/>
          </a:bodyPr>
          <a:lstStyle>
            <a:lvl1pPr lvl="0">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1pPr>
            <a:lvl2pPr lvl="1">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2pPr>
            <a:lvl3pPr lvl="2">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3pPr>
            <a:lvl4pPr lvl="3">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4pPr>
            <a:lvl5pPr lvl="4">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5pPr>
            <a:lvl6pPr lvl="5">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6pPr>
            <a:lvl7pPr lvl="6">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7pPr>
            <a:lvl8pPr lvl="7">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8pPr>
            <a:lvl9pPr lvl="8">
              <a:spcBef>
                <a:spcPts val="0"/>
              </a:spcBef>
              <a:spcAft>
                <a:spcPts val="0"/>
              </a:spcAft>
              <a:buClr>
                <a:schemeClr val="dk1"/>
              </a:buClr>
              <a:buSzPts val="2800"/>
              <a:buFont typeface="Encode Sans SemiBold"/>
              <a:buNone/>
              <a:defRPr sz="2800">
                <a:solidFill>
                  <a:schemeClr val="dk1"/>
                </a:solidFill>
                <a:latin typeface="Encode Sans SemiBold"/>
                <a:ea typeface="Encode Sans SemiBold"/>
                <a:cs typeface="Encode Sans SemiBold"/>
                <a:sym typeface="Encode Sans SemiBold"/>
              </a:defRPr>
            </a:lvl9pPr>
          </a:lstStyle>
          <a:p>
            <a:endParaRPr dirty="0"/>
          </a:p>
        </p:txBody>
      </p:sp>
      <p:sp>
        <p:nvSpPr>
          <p:cNvPr id="7" name="Google Shape;7;p1"/>
          <p:cNvSpPr txBox="1">
            <a:spLocks noGrp="1"/>
          </p:cNvSpPr>
          <p:nvPr>
            <p:ph type="body" idx="1"/>
          </p:nvPr>
        </p:nvSpPr>
        <p:spPr>
          <a:xfrm>
            <a:off x="722375" y="1187600"/>
            <a:ext cx="7699200" cy="3416400"/>
          </a:xfrm>
          <a:prstGeom prst="rect">
            <a:avLst/>
          </a:prstGeom>
          <a:noFill/>
          <a:ln>
            <a:noFill/>
          </a:ln>
        </p:spPr>
        <p:txBody>
          <a:bodyPr spcFirstLastPara="1" wrap="square" lIns="36000" tIns="36000" rIns="36000" bIns="36000" anchor="t" anchorCtr="0">
            <a:noAutofit/>
          </a:bodyPr>
          <a:lstStyle>
            <a:lvl1pPr marL="457200" lvl="0"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1pPr>
            <a:lvl2pPr marL="914400" lvl="1"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2pPr>
            <a:lvl3pPr marL="1371600" lvl="2"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3pPr>
            <a:lvl4pPr marL="1828800" lvl="3"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4pPr>
            <a:lvl5pPr marL="2286000" lvl="4"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5pPr>
            <a:lvl6pPr marL="2743200" lvl="5"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6pPr>
            <a:lvl7pPr marL="3200400" lvl="6"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7pPr>
            <a:lvl8pPr marL="3657600" lvl="7"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8pPr>
            <a:lvl9pPr marL="4114800" lvl="8" indent="-304800">
              <a:lnSpc>
                <a:spcPct val="100000"/>
              </a:lnSpc>
              <a:spcBef>
                <a:spcPts val="0"/>
              </a:spcBef>
              <a:spcAft>
                <a:spcPts val="0"/>
              </a:spcAft>
              <a:buClr>
                <a:schemeClr val="dk1"/>
              </a:buClr>
              <a:buSzPts val="1200"/>
              <a:buFont typeface="Mulish"/>
              <a:buChar char="■"/>
              <a:defRPr sz="1200">
                <a:solidFill>
                  <a:schemeClr val="dk1"/>
                </a:solidFill>
                <a:latin typeface="Mulish"/>
                <a:ea typeface="Mulish"/>
                <a:cs typeface="Mulish"/>
                <a:sym typeface="Mulish"/>
              </a:defRPr>
            </a:lvl9pPr>
          </a:lstStyle>
          <a:p>
            <a:endParaRPr dirty="0"/>
          </a:p>
        </p:txBody>
      </p:sp>
      <p:sp>
        <p:nvSpPr>
          <p:cNvPr id="3" name="Slide Number Placeholder 2">
            <a:extLst>
              <a:ext uri="{FF2B5EF4-FFF2-40B4-BE49-F238E27FC236}">
                <a16:creationId xmlns:a16="http://schemas.microsoft.com/office/drawing/2014/main" id="{A17D1800-9931-BA84-70E6-49E5423E616B}"/>
              </a:ext>
            </a:extLst>
          </p:cNvPr>
          <p:cNvSpPr>
            <a:spLocks noGrp="1"/>
          </p:cNvSpPr>
          <p:nvPr>
            <p:ph type="sldNum" sz="quarter" idx="4"/>
          </p:nvPr>
        </p:nvSpPr>
        <p:spPr>
          <a:xfrm>
            <a:off x="6364175" y="4542081"/>
            <a:ext cx="2057400" cy="274637"/>
          </a:xfrm>
          <a:prstGeom prst="rect">
            <a:avLst/>
          </a:prstGeom>
        </p:spPr>
        <p:txBody>
          <a:bodyPr vert="horz" lIns="91440" tIns="45720" rIns="91440" bIns="45720" rtlCol="0" anchor="ctr"/>
          <a:lstStyle>
            <a:lvl1pPr algn="r">
              <a:defRPr sz="1200">
                <a:solidFill>
                  <a:schemeClr val="tx2"/>
                </a:solidFill>
                <a:latin typeface="Mulish" panose="020B0604020202020204" charset="0"/>
              </a:defRPr>
            </a:lvl1pPr>
          </a:lstStyle>
          <a:p>
            <a:fld id="{F83997F8-C91B-4E09-A065-C8C07DC9F109}"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2" r:id="rId11"/>
    <p:sldLayoutId id="2147483663" r:id="rId12"/>
    <p:sldLayoutId id="2147483664" r:id="rId13"/>
    <p:sldLayoutId id="2147483667" r:id="rId14"/>
    <p:sldLayoutId id="2147483668"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datasets/alvations/farfetch-listings" TargetMode="Externa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hyperlink" Target="https://www.kaggle.com/datasets/alvations/farfetch-listings"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12.xml"/><Relationship Id="rId5" Type="http://schemas.openxmlformats.org/officeDocument/2006/relationships/image" Target="../media/image19.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12.xml"/><Relationship Id="rId5" Type="http://schemas.openxmlformats.org/officeDocument/2006/relationships/image" Target="../media/image22.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25.png"/><Relationship Id="rId4"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28.png"/><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image" Target="../media/image2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themeOverride" Target="../theme/themeOverride7.xml"/><Relationship Id="rId6" Type="http://schemas.openxmlformats.org/officeDocument/2006/relationships/hyperlink" Target="mailto:21522730@gm.uit.edu.vn" TargetMode="External"/><Relationship Id="rId5" Type="http://schemas.openxmlformats.org/officeDocument/2006/relationships/hyperlink" Target="mailto:21521211@gm.uit.edu.vn" TargetMode="External"/><Relationship Id="rId4" Type="http://schemas.openxmlformats.org/officeDocument/2006/relationships/hyperlink" Target="mailto:21521200@gm.uit.edu.vn"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s://towardsdatascience.com/understanding-and-visualizing-resnets-442284831be8" TargetMode="External"/><Relationship Id="rId3" Type="http://schemas.openxmlformats.org/officeDocument/2006/relationships/hyperlink" Target="https://arxiv.org/abs/1610.02357" TargetMode="External"/><Relationship Id="rId7" Type="http://schemas.openxmlformats.org/officeDocument/2006/relationships/hyperlink" Target="https://towardsdatascience.com/convolutional-neural-network-cnn-architecture-explained-in-plain-english-using-simple-diagrams-e5de17eacc8f" TargetMode="External"/><Relationship Id="rId2" Type="http://schemas.openxmlformats.org/officeDocument/2006/relationships/notesSlide" Target="../notesSlides/notesSlide49.xml"/><Relationship Id="rId1" Type="http://schemas.openxmlformats.org/officeDocument/2006/relationships/slideLayout" Target="../slideLayouts/slideLayout4.xml"/><Relationship Id="rId6" Type="http://schemas.openxmlformats.org/officeDocument/2006/relationships/hyperlink" Target="https://medium.com/aiguys/fashion-image-search-engine-16b4f491a261" TargetMode="External"/><Relationship Id="rId11" Type="http://schemas.openxmlformats.org/officeDocument/2006/relationships/hyperlink" Target="https://towardsdatascience.com/understand-the-architecture-of-cnn-90a25e244c7" TargetMode="External"/><Relationship Id="rId5" Type="http://schemas.openxmlformats.org/officeDocument/2006/relationships/hyperlink" Target="https://medium.com/@nitishkundu1993/exploring-resnet50-an-in-depth-look-at-the-model-architecture-and-code-implementation-d8d8fa67e46f" TargetMode="External"/><Relationship Id="rId10" Type="http://schemas.openxmlformats.org/officeDocument/2006/relationships/hyperlink" Target="https://arxiv.org/abs/1409.1556" TargetMode="External"/><Relationship Id="rId4" Type="http://schemas.openxmlformats.org/officeDocument/2006/relationships/hyperlink" Target="https://arxiv.org/abs/1512.03385" TargetMode="External"/><Relationship Id="rId9" Type="http://schemas.openxmlformats.org/officeDocument/2006/relationships/hyperlink" Target="https://medium.com/@sharma.tanish096/detailed-explanation-of-residual-network-resnet50-cnn-model-106e0ab9fa9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6"/>
          <p:cNvSpPr txBox="1">
            <a:spLocks noGrp="1"/>
          </p:cNvSpPr>
          <p:nvPr>
            <p:ph type="ctrTitle"/>
          </p:nvPr>
        </p:nvSpPr>
        <p:spPr>
          <a:xfrm>
            <a:off x="3007225" y="907905"/>
            <a:ext cx="5414400" cy="1459005"/>
          </a:xfrm>
          <a:prstGeom prst="rect">
            <a:avLst/>
          </a:prstGeom>
        </p:spPr>
        <p:txBody>
          <a:bodyPr spcFirstLastPara="1" wrap="square" lIns="36000" tIns="36000" rIns="36000" bIns="36000" anchor="ctr" anchorCtr="0">
            <a:noAutofit/>
          </a:bodyPr>
          <a:lstStyle/>
          <a:p>
            <a:pPr marL="0" lvl="0" indent="0" rtl="0">
              <a:spcBef>
                <a:spcPts val="0"/>
              </a:spcBef>
              <a:spcAft>
                <a:spcPts val="0"/>
              </a:spcAft>
              <a:buNone/>
            </a:pPr>
            <a:r>
              <a:rPr lang="fr" sz="4000" dirty="0"/>
              <a:t>FASHION IMAGE SEARCH ENGINE</a:t>
            </a:r>
            <a:endParaRPr sz="4000" dirty="0"/>
          </a:p>
        </p:txBody>
      </p:sp>
      <p:sp>
        <p:nvSpPr>
          <p:cNvPr id="183" name="Google Shape;183;p26"/>
          <p:cNvSpPr txBox="1">
            <a:spLocks noGrp="1"/>
          </p:cNvSpPr>
          <p:nvPr>
            <p:ph type="subTitle" idx="1"/>
          </p:nvPr>
        </p:nvSpPr>
        <p:spPr>
          <a:xfrm>
            <a:off x="3007225" y="2659115"/>
            <a:ext cx="5414400" cy="748379"/>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Môn học: Nhập môn Thị giác máy tính</a:t>
            </a:r>
          </a:p>
          <a:p>
            <a:pPr marL="0" lvl="0" indent="0" algn="l" rtl="0">
              <a:spcBef>
                <a:spcPts val="0"/>
              </a:spcBef>
              <a:spcAft>
                <a:spcPts val="0"/>
              </a:spcAft>
              <a:buNone/>
            </a:pPr>
            <a:r>
              <a:rPr lang="fr" dirty="0"/>
              <a:t>Lớp: CS231.O22</a:t>
            </a:r>
          </a:p>
          <a:p>
            <a:pPr marL="0" lvl="0" indent="0" algn="l" rtl="0">
              <a:spcBef>
                <a:spcPts val="0"/>
              </a:spcBef>
              <a:spcAft>
                <a:spcPts val="0"/>
              </a:spcAft>
              <a:buNone/>
            </a:pPr>
            <a:r>
              <a:rPr lang="fr" dirty="0"/>
              <a:t>GVHD: TS. Mai Tiến Dũng</a:t>
            </a:r>
            <a:endParaRPr dirty="0"/>
          </a:p>
        </p:txBody>
      </p:sp>
      <p:cxnSp>
        <p:nvCxnSpPr>
          <p:cNvPr id="184" name="Google Shape;184;p26"/>
          <p:cNvCxnSpPr/>
          <p:nvPr/>
        </p:nvCxnSpPr>
        <p:spPr>
          <a:xfrm>
            <a:off x="3068316" y="2489441"/>
            <a:ext cx="3092100" cy="0"/>
          </a:xfrm>
          <a:prstGeom prst="straightConnector1">
            <a:avLst/>
          </a:prstGeom>
          <a:noFill/>
          <a:ln w="9525" cap="flat" cmpd="sng">
            <a:solidFill>
              <a:schemeClr val="bg1"/>
            </a:solidFill>
            <a:prstDash val="solid"/>
            <a:round/>
            <a:headEnd type="none" w="med" len="med"/>
            <a:tailEnd type="none" w="med" len="med"/>
          </a:ln>
        </p:spPr>
      </p:cxnSp>
      <p:grpSp>
        <p:nvGrpSpPr>
          <p:cNvPr id="4" name="Group 3">
            <a:extLst>
              <a:ext uri="{FF2B5EF4-FFF2-40B4-BE49-F238E27FC236}">
                <a16:creationId xmlns:a16="http://schemas.microsoft.com/office/drawing/2014/main" id="{2DD8A163-9829-1DF5-BAC6-16433B38121F}"/>
              </a:ext>
            </a:extLst>
          </p:cNvPr>
          <p:cNvGrpSpPr/>
          <p:nvPr/>
        </p:nvGrpSpPr>
        <p:grpSpPr>
          <a:xfrm>
            <a:off x="-834656" y="-564293"/>
            <a:ext cx="4440276" cy="6128011"/>
            <a:chOff x="-834656" y="-564293"/>
            <a:chExt cx="4440276" cy="6128011"/>
          </a:xfrm>
        </p:grpSpPr>
        <p:sp>
          <p:nvSpPr>
            <p:cNvPr id="186" name="Google Shape;186;p26"/>
            <p:cNvSpPr/>
            <p:nvPr/>
          </p:nvSpPr>
          <p:spPr>
            <a:xfrm>
              <a:off x="1372224" y="-267819"/>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7" name="Google Shape;187;p26"/>
            <p:cNvSpPr/>
            <p:nvPr/>
          </p:nvSpPr>
          <p:spPr>
            <a:xfrm>
              <a:off x="-742951" y="1839552"/>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8" name="Google Shape;188;p26"/>
            <p:cNvSpPr/>
            <p:nvPr/>
          </p:nvSpPr>
          <p:spPr>
            <a:xfrm>
              <a:off x="-834656" y="-402788"/>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89" name="Google Shape;189;p26"/>
            <p:cNvSpPr/>
            <p:nvPr/>
          </p:nvSpPr>
          <p:spPr>
            <a:xfrm>
              <a:off x="1009129" y="-498520"/>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190" name="Google Shape;190;p26"/>
            <p:cNvSpPr/>
            <p:nvPr/>
          </p:nvSpPr>
          <p:spPr>
            <a:xfrm>
              <a:off x="-104103" y="-564293"/>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sp>
        <p:nvSpPr>
          <p:cNvPr id="3" name="Google Shape;183;p26">
            <a:extLst>
              <a:ext uri="{FF2B5EF4-FFF2-40B4-BE49-F238E27FC236}">
                <a16:creationId xmlns:a16="http://schemas.microsoft.com/office/drawing/2014/main" id="{DC0B6BB8-25E9-B5CD-4AD1-580EE124EE11}"/>
              </a:ext>
            </a:extLst>
          </p:cNvPr>
          <p:cNvSpPr txBox="1">
            <a:spLocks/>
          </p:cNvSpPr>
          <p:nvPr/>
        </p:nvSpPr>
        <p:spPr>
          <a:xfrm>
            <a:off x="3007225" y="3468522"/>
            <a:ext cx="5414400" cy="92887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800"/>
              <a:buFont typeface="Mulish"/>
              <a:buNone/>
              <a:defRPr sz="1400" b="0" i="0" u="none" strike="noStrike" cap="none">
                <a:solidFill>
                  <a:schemeClr val="bg1"/>
                </a:solidFill>
                <a:latin typeface="Mulish"/>
                <a:ea typeface="Mulish"/>
                <a:cs typeface="Mulish"/>
                <a:sym typeface="Mulish"/>
              </a:defRPr>
            </a:lvl1pPr>
            <a:lvl2pPr marL="914400" marR="0" lvl="1"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2pPr>
            <a:lvl3pPr marL="1371600" marR="0" lvl="2"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3pPr>
            <a:lvl4pPr marL="1828800" marR="0" lvl="3"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4pPr>
            <a:lvl5pPr marL="2286000" marR="0" lvl="4"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5pPr>
            <a:lvl6pPr marL="2743200" marR="0" lvl="5"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6pPr>
            <a:lvl7pPr marL="3200400" marR="0" lvl="6"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7pPr>
            <a:lvl8pPr marL="3657600" marR="0" lvl="7"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8pPr>
            <a:lvl9pPr marL="4114800" marR="0" lvl="8" indent="-304800" algn="ctr" rtl="0">
              <a:lnSpc>
                <a:spcPct val="100000"/>
              </a:lnSpc>
              <a:spcBef>
                <a:spcPts val="0"/>
              </a:spcBef>
              <a:spcAft>
                <a:spcPts val="0"/>
              </a:spcAft>
              <a:buClr>
                <a:schemeClr val="dk1"/>
              </a:buClr>
              <a:buSzPts val="1800"/>
              <a:buFont typeface="Mulish"/>
              <a:buNone/>
              <a:defRPr sz="1800" b="0" i="0" u="none" strike="noStrike" cap="none">
                <a:solidFill>
                  <a:schemeClr val="dk1"/>
                </a:solidFill>
                <a:latin typeface="Mulish"/>
                <a:ea typeface="Mulish"/>
                <a:cs typeface="Mulish"/>
                <a:sym typeface="Mulish"/>
              </a:defRPr>
            </a:lvl9pPr>
          </a:lstStyle>
          <a:p>
            <a:pPr marL="0" indent="0" algn="r"/>
            <a:r>
              <a:rPr lang="en-US" dirty="0" err="1"/>
              <a:t>Nhóm</a:t>
            </a:r>
            <a:r>
              <a:rPr lang="en-US" dirty="0"/>
              <a:t> </a:t>
            </a:r>
            <a:r>
              <a:rPr lang="en-US" dirty="0" err="1"/>
              <a:t>thực</a:t>
            </a:r>
            <a:r>
              <a:rPr lang="en-US" dirty="0"/>
              <a:t> </a:t>
            </a:r>
            <a:r>
              <a:rPr lang="en-US" dirty="0" err="1"/>
              <a:t>hiện</a:t>
            </a:r>
            <a:r>
              <a:rPr lang="en-US" dirty="0"/>
              <a:t>:</a:t>
            </a:r>
          </a:p>
          <a:p>
            <a:pPr marL="0" indent="0" algn="r"/>
            <a:r>
              <a:rPr lang="en-US" dirty="0" err="1"/>
              <a:t>Nguyễn</a:t>
            </a:r>
            <a:r>
              <a:rPr lang="en-US" dirty="0"/>
              <a:t> </a:t>
            </a:r>
            <a:r>
              <a:rPr lang="en-US" dirty="0" err="1"/>
              <a:t>Công</a:t>
            </a:r>
            <a:r>
              <a:rPr lang="en-US" dirty="0"/>
              <a:t> </a:t>
            </a:r>
            <a:r>
              <a:rPr lang="en-US" dirty="0" err="1"/>
              <a:t>Nguyên</a:t>
            </a:r>
            <a:r>
              <a:rPr lang="en-US" dirty="0"/>
              <a:t> – 21521200</a:t>
            </a:r>
          </a:p>
          <a:p>
            <a:pPr marL="0" indent="0" algn="r"/>
            <a:r>
              <a:rPr lang="en-US" dirty="0"/>
              <a:t>Lê Minh Nguyệt – 21521211</a:t>
            </a:r>
          </a:p>
          <a:p>
            <a:pPr marL="0" indent="0" algn="r"/>
            <a:r>
              <a:rPr lang="en-US" dirty="0" err="1"/>
              <a:t>Hồ</a:t>
            </a:r>
            <a:r>
              <a:rPr lang="en-US" dirty="0"/>
              <a:t> </a:t>
            </a:r>
            <a:r>
              <a:rPr lang="en-US" dirty="0" err="1"/>
              <a:t>Đức</a:t>
            </a:r>
            <a:r>
              <a:rPr lang="en-US" dirty="0"/>
              <a:t> </a:t>
            </a:r>
            <a:r>
              <a:rPr lang="en-US" dirty="0" err="1"/>
              <a:t>Trưởng</a:t>
            </a:r>
            <a:r>
              <a:rPr lang="en-US" dirty="0"/>
              <a:t> - 21522730</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BB186F3-4BEC-4CA3-FA84-546E2A6BAC2F}"/>
              </a:ext>
            </a:extLst>
          </p:cNvPr>
          <p:cNvSpPr>
            <a:spLocks noGrp="1"/>
          </p:cNvSpPr>
          <p:nvPr>
            <p:ph type="sldNum" sz="quarter" idx="10"/>
          </p:nvPr>
        </p:nvSpPr>
        <p:spPr/>
        <p:txBody>
          <a:bodyPr/>
          <a:lstStyle/>
          <a:p>
            <a:fld id="{F83997F8-C91B-4E09-A065-C8C07DC9F109}" type="slidenum">
              <a:rPr lang="en-US" smtClean="0"/>
              <a:pPr/>
              <a:t>10</a:t>
            </a:fld>
            <a:endParaRPr lang="en-US"/>
          </a:p>
        </p:txBody>
      </p:sp>
      <p:sp>
        <p:nvSpPr>
          <p:cNvPr id="17" name="Google Shape;256;p31">
            <a:extLst>
              <a:ext uri="{FF2B5EF4-FFF2-40B4-BE49-F238E27FC236}">
                <a16:creationId xmlns:a16="http://schemas.microsoft.com/office/drawing/2014/main" id="{34EFD0BA-C966-E895-ECD2-71D18A53EA80}"/>
              </a:ext>
            </a:extLst>
          </p:cNvPr>
          <p:cNvSpPr txBox="1">
            <a:spLocks/>
          </p:cNvSpPr>
          <p:nvPr/>
        </p:nvSpPr>
        <p:spPr>
          <a:xfrm>
            <a:off x="821993" y="491083"/>
            <a:ext cx="7220408" cy="373200"/>
          </a:xfrm>
          <a:prstGeom prst="rect">
            <a:avLst/>
          </a:prstGeom>
          <a:noFill/>
          <a:ln>
            <a:noFill/>
          </a:ln>
        </p:spPr>
        <p:txBody>
          <a:bodyPr spcFirstLastPara="1" wrap="square" lIns="36000" tIns="36000" rIns="36000" bIns="36000"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Mulish"/>
              <a:buNone/>
              <a:defRPr sz="2000" b="0" i="0" u="none" strike="noStrike" cap="none">
                <a:solidFill>
                  <a:schemeClr val="bg1"/>
                </a:solidFill>
                <a:latin typeface="Encode Sans SemiBold"/>
                <a:ea typeface="Encode Sans SemiBold"/>
                <a:cs typeface="Encode Sans SemiBold"/>
                <a:sym typeface="Encode Sans SemiBold"/>
              </a:defRPr>
            </a:lvl1pPr>
            <a:lvl2pPr marL="914400" marR="0" lvl="1"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2pPr>
            <a:lvl3pPr marL="1371600" marR="0" lvl="2"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3pPr>
            <a:lvl4pPr marL="1828800" marR="0" lvl="3"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4pPr>
            <a:lvl5pPr marL="2286000" marR="0" lvl="4"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5pPr>
            <a:lvl6pPr marL="2743200" marR="0" lvl="5"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6pPr>
            <a:lvl7pPr marL="3200400" marR="0" lvl="6"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7pPr>
            <a:lvl8pPr marL="3657600" marR="0" lvl="7"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8pPr>
            <a:lvl9pPr marL="4114800" marR="0" lvl="8"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9pPr>
          </a:lstStyle>
          <a:p>
            <a:pPr marL="0" indent="0" algn="l"/>
            <a:r>
              <a:rPr lang="en-US" dirty="0"/>
              <a:t>2.1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lang="en-US" dirty="0"/>
          </a:p>
        </p:txBody>
      </p:sp>
      <p:sp>
        <p:nvSpPr>
          <p:cNvPr id="23" name="Google Shape;254;p31">
            <a:extLst>
              <a:ext uri="{FF2B5EF4-FFF2-40B4-BE49-F238E27FC236}">
                <a16:creationId xmlns:a16="http://schemas.microsoft.com/office/drawing/2014/main" id="{0CEAC983-E53A-D903-9A6A-02035E9F80E4}"/>
              </a:ext>
            </a:extLst>
          </p:cNvPr>
          <p:cNvSpPr txBox="1">
            <a:spLocks noGrp="1"/>
          </p:cNvSpPr>
          <p:nvPr>
            <p:ph type="subTitle" idx="1"/>
          </p:nvPr>
        </p:nvSpPr>
        <p:spPr>
          <a:xfrm>
            <a:off x="1709628" y="1830345"/>
            <a:ext cx="2489495" cy="1215600"/>
          </a:xfrm>
          <a:prstGeom prst="rect">
            <a:avLst/>
          </a:prstGeom>
        </p:spPr>
        <p:txBody>
          <a:bodyPr spcFirstLastPara="1" wrap="square" lIns="36000" tIns="36000" rIns="36000" bIns="36000" anchor="t" anchorCtr="0">
            <a:noAutofit/>
          </a:bodyPr>
          <a:lstStyle/>
          <a:p>
            <a:pPr marL="0" lvl="0" indent="0" algn="just" rtl="0">
              <a:spcBef>
                <a:spcPts val="0"/>
              </a:spcBef>
              <a:spcAft>
                <a:spcPts val="0"/>
              </a:spcAft>
              <a:buNone/>
            </a:pPr>
            <a:r>
              <a:rPr lang="vi-VN" dirty="0"/>
              <a:t>Một hình ảnh truy vấn chứa sản phẩm thời trang mà người dùng quan tâm (quần áo, giày dép, ví,...).</a:t>
            </a:r>
            <a:endParaRPr dirty="0"/>
          </a:p>
        </p:txBody>
      </p:sp>
      <p:sp>
        <p:nvSpPr>
          <p:cNvPr id="24" name="Google Shape;255;p31">
            <a:extLst>
              <a:ext uri="{FF2B5EF4-FFF2-40B4-BE49-F238E27FC236}">
                <a16:creationId xmlns:a16="http://schemas.microsoft.com/office/drawing/2014/main" id="{6BD7E059-5078-A858-4C64-2A49B2266CEB}"/>
              </a:ext>
            </a:extLst>
          </p:cNvPr>
          <p:cNvSpPr txBox="1">
            <a:spLocks noGrp="1"/>
          </p:cNvSpPr>
          <p:nvPr>
            <p:ph type="subTitle" idx="2"/>
          </p:nvPr>
        </p:nvSpPr>
        <p:spPr>
          <a:xfrm>
            <a:off x="4933524" y="1832201"/>
            <a:ext cx="2368800" cy="1215600"/>
          </a:xfrm>
          <a:prstGeom prst="rect">
            <a:avLst/>
          </a:prstGeom>
        </p:spPr>
        <p:txBody>
          <a:bodyPr spcFirstLastPara="1" wrap="square" lIns="36000" tIns="36000" rIns="36000" bIns="36000" anchor="t" anchorCtr="0">
            <a:noAutofit/>
          </a:bodyPr>
          <a:lstStyle/>
          <a:p>
            <a:pPr marL="0" lvl="0" indent="0" algn="just" rtl="0">
              <a:spcBef>
                <a:spcPts val="0"/>
              </a:spcBef>
              <a:spcAft>
                <a:spcPts val="0"/>
              </a:spcAft>
              <a:buNone/>
            </a:pPr>
            <a:r>
              <a:rPr lang="vi-VN" dirty="0"/>
              <a:t>Một danh sách được xếp hạng các hình ảnh có độ tương đồng cao nhất với hình ảnh truy vấn, với hình ảnh giống nhất đứng đầu danh sách.</a:t>
            </a:r>
          </a:p>
        </p:txBody>
      </p:sp>
      <p:sp>
        <p:nvSpPr>
          <p:cNvPr id="25" name="Google Shape;256;p31">
            <a:extLst>
              <a:ext uri="{FF2B5EF4-FFF2-40B4-BE49-F238E27FC236}">
                <a16:creationId xmlns:a16="http://schemas.microsoft.com/office/drawing/2014/main" id="{C2ECE2DF-89AF-5550-BDC4-8ACED111D50C}"/>
              </a:ext>
            </a:extLst>
          </p:cNvPr>
          <p:cNvSpPr txBox="1">
            <a:spLocks noGrp="1"/>
          </p:cNvSpPr>
          <p:nvPr>
            <p:ph type="subTitle" idx="3"/>
          </p:nvPr>
        </p:nvSpPr>
        <p:spPr>
          <a:xfrm>
            <a:off x="1709628" y="1443173"/>
            <a:ext cx="2489496" cy="37320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fr" dirty="0"/>
              <a:t>INPUT</a:t>
            </a:r>
            <a:endParaRPr dirty="0"/>
          </a:p>
        </p:txBody>
      </p:sp>
      <p:sp>
        <p:nvSpPr>
          <p:cNvPr id="26" name="Google Shape;257;p31">
            <a:extLst>
              <a:ext uri="{FF2B5EF4-FFF2-40B4-BE49-F238E27FC236}">
                <a16:creationId xmlns:a16="http://schemas.microsoft.com/office/drawing/2014/main" id="{96A976A6-F512-44AC-6386-575C8B306071}"/>
              </a:ext>
            </a:extLst>
          </p:cNvPr>
          <p:cNvSpPr txBox="1">
            <a:spLocks noGrp="1"/>
          </p:cNvSpPr>
          <p:nvPr>
            <p:ph type="subTitle" idx="4"/>
          </p:nvPr>
        </p:nvSpPr>
        <p:spPr>
          <a:xfrm>
            <a:off x="4933524" y="1445035"/>
            <a:ext cx="2368800" cy="37320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fr" dirty="0"/>
              <a:t>OUTPUT</a:t>
            </a:r>
            <a:endParaRPr dirty="0"/>
          </a:p>
        </p:txBody>
      </p:sp>
      <p:cxnSp>
        <p:nvCxnSpPr>
          <p:cNvPr id="27" name="Google Shape;258;p31">
            <a:extLst>
              <a:ext uri="{FF2B5EF4-FFF2-40B4-BE49-F238E27FC236}">
                <a16:creationId xmlns:a16="http://schemas.microsoft.com/office/drawing/2014/main" id="{129B99F9-8889-565E-5D5B-E9F97E999B60}"/>
              </a:ext>
            </a:extLst>
          </p:cNvPr>
          <p:cNvCxnSpPr/>
          <p:nvPr/>
        </p:nvCxnSpPr>
        <p:spPr>
          <a:xfrm>
            <a:off x="2579195" y="1342101"/>
            <a:ext cx="735300" cy="0"/>
          </a:xfrm>
          <a:prstGeom prst="straightConnector1">
            <a:avLst/>
          </a:prstGeom>
          <a:noFill/>
          <a:ln w="9525" cap="flat" cmpd="sng">
            <a:solidFill>
              <a:schemeClr val="bg1"/>
            </a:solidFill>
            <a:prstDash val="solid"/>
            <a:round/>
            <a:headEnd type="none" w="med" len="med"/>
            <a:tailEnd type="none" w="med" len="med"/>
          </a:ln>
        </p:spPr>
      </p:cxnSp>
      <p:cxnSp>
        <p:nvCxnSpPr>
          <p:cNvPr id="28" name="Google Shape;267;p31">
            <a:extLst>
              <a:ext uri="{FF2B5EF4-FFF2-40B4-BE49-F238E27FC236}">
                <a16:creationId xmlns:a16="http://schemas.microsoft.com/office/drawing/2014/main" id="{D9CD97AD-622C-9453-90E7-FDB78C128A1C}"/>
              </a:ext>
            </a:extLst>
          </p:cNvPr>
          <p:cNvCxnSpPr/>
          <p:nvPr/>
        </p:nvCxnSpPr>
        <p:spPr>
          <a:xfrm>
            <a:off x="5728705" y="1342106"/>
            <a:ext cx="735300" cy="0"/>
          </a:xfrm>
          <a:prstGeom prst="straightConnector1">
            <a:avLst/>
          </a:prstGeom>
          <a:noFill/>
          <a:ln w="9525" cap="flat" cmpd="sng">
            <a:solidFill>
              <a:schemeClr val="bg1"/>
            </a:solidFill>
            <a:prstDash val="solid"/>
            <a:round/>
            <a:headEnd type="none" w="med" len="med"/>
            <a:tailEnd type="none" w="med" len="med"/>
          </a:ln>
        </p:spPr>
      </p:cxnSp>
      <p:grpSp>
        <p:nvGrpSpPr>
          <p:cNvPr id="29" name="Group 28">
            <a:extLst>
              <a:ext uri="{FF2B5EF4-FFF2-40B4-BE49-F238E27FC236}">
                <a16:creationId xmlns:a16="http://schemas.microsoft.com/office/drawing/2014/main" id="{8034287C-52C3-EF58-35F5-F68EEF047301}"/>
              </a:ext>
            </a:extLst>
          </p:cNvPr>
          <p:cNvGrpSpPr/>
          <p:nvPr/>
        </p:nvGrpSpPr>
        <p:grpSpPr>
          <a:xfrm>
            <a:off x="2698733" y="907887"/>
            <a:ext cx="355395" cy="332692"/>
            <a:chOff x="2756333" y="1700624"/>
            <a:chExt cx="355395" cy="332692"/>
          </a:xfrm>
        </p:grpSpPr>
        <p:grpSp>
          <p:nvGrpSpPr>
            <p:cNvPr id="30" name="Google Shape;822;p52">
              <a:extLst>
                <a:ext uri="{FF2B5EF4-FFF2-40B4-BE49-F238E27FC236}">
                  <a16:creationId xmlns:a16="http://schemas.microsoft.com/office/drawing/2014/main" id="{8D7FFB4F-64EC-78C9-51E7-0E1762F6E980}"/>
                </a:ext>
              </a:extLst>
            </p:cNvPr>
            <p:cNvGrpSpPr>
              <a:grpSpLocks noChangeAspect="1"/>
            </p:cNvGrpSpPr>
            <p:nvPr/>
          </p:nvGrpSpPr>
          <p:grpSpPr>
            <a:xfrm>
              <a:off x="2756333" y="1772351"/>
              <a:ext cx="294438" cy="182880"/>
              <a:chOff x="4923925" y="1877500"/>
              <a:chExt cx="59525" cy="36975"/>
            </a:xfrm>
            <a:solidFill>
              <a:schemeClr val="bg1"/>
            </a:solidFill>
          </p:grpSpPr>
          <p:sp>
            <p:nvSpPr>
              <p:cNvPr id="224" name="Google Shape;823;p52">
                <a:extLst>
                  <a:ext uri="{FF2B5EF4-FFF2-40B4-BE49-F238E27FC236}">
                    <a16:creationId xmlns:a16="http://schemas.microsoft.com/office/drawing/2014/main" id="{84AC1F81-29AC-2A2C-ED73-547A75697385}"/>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824;p52">
                <a:extLst>
                  <a:ext uri="{FF2B5EF4-FFF2-40B4-BE49-F238E27FC236}">
                    <a16:creationId xmlns:a16="http://schemas.microsoft.com/office/drawing/2014/main" id="{9B39686D-B817-290D-C5C4-E016B72F822E}"/>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Rectangle: Rounded Corners 30">
              <a:extLst>
                <a:ext uri="{FF2B5EF4-FFF2-40B4-BE49-F238E27FC236}">
                  <a16:creationId xmlns:a16="http://schemas.microsoft.com/office/drawing/2014/main" id="{59E75D1B-F6A0-B600-54CD-59F4D87B0C2A}"/>
                </a:ext>
              </a:extLst>
            </p:cNvPr>
            <p:cNvSpPr/>
            <p:nvPr/>
          </p:nvSpPr>
          <p:spPr>
            <a:xfrm>
              <a:off x="3050771" y="1700624"/>
              <a:ext cx="60957" cy="332692"/>
            </a:xfrm>
            <a:prstGeom prst="round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6" name="Group 225">
            <a:extLst>
              <a:ext uri="{FF2B5EF4-FFF2-40B4-BE49-F238E27FC236}">
                <a16:creationId xmlns:a16="http://schemas.microsoft.com/office/drawing/2014/main" id="{5F9ECAB6-A634-7B86-E97C-4E0C0CE16821}"/>
              </a:ext>
            </a:extLst>
          </p:cNvPr>
          <p:cNvGrpSpPr/>
          <p:nvPr/>
        </p:nvGrpSpPr>
        <p:grpSpPr>
          <a:xfrm>
            <a:off x="5923177" y="904708"/>
            <a:ext cx="346356" cy="332692"/>
            <a:chOff x="3654815" y="1673444"/>
            <a:chExt cx="346356" cy="332692"/>
          </a:xfrm>
        </p:grpSpPr>
        <p:grpSp>
          <p:nvGrpSpPr>
            <p:cNvPr id="227" name="Google Shape;822;p52">
              <a:extLst>
                <a:ext uri="{FF2B5EF4-FFF2-40B4-BE49-F238E27FC236}">
                  <a16:creationId xmlns:a16="http://schemas.microsoft.com/office/drawing/2014/main" id="{B53332DA-131B-B641-023F-10244AE4B206}"/>
                </a:ext>
              </a:extLst>
            </p:cNvPr>
            <p:cNvGrpSpPr>
              <a:grpSpLocks noChangeAspect="1"/>
            </p:cNvGrpSpPr>
            <p:nvPr/>
          </p:nvGrpSpPr>
          <p:grpSpPr>
            <a:xfrm>
              <a:off x="3706733" y="1749603"/>
              <a:ext cx="294438" cy="182880"/>
              <a:chOff x="4923925" y="1877500"/>
              <a:chExt cx="59525" cy="36975"/>
            </a:xfrm>
            <a:solidFill>
              <a:schemeClr val="bg1"/>
            </a:solidFill>
          </p:grpSpPr>
          <p:sp>
            <p:nvSpPr>
              <p:cNvPr id="229" name="Google Shape;823;p52">
                <a:extLst>
                  <a:ext uri="{FF2B5EF4-FFF2-40B4-BE49-F238E27FC236}">
                    <a16:creationId xmlns:a16="http://schemas.microsoft.com/office/drawing/2014/main" id="{77A9DE67-54DB-4A32-60A0-868878665517}"/>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824;p52">
                <a:extLst>
                  <a:ext uri="{FF2B5EF4-FFF2-40B4-BE49-F238E27FC236}">
                    <a16:creationId xmlns:a16="http://schemas.microsoft.com/office/drawing/2014/main" id="{D1E321CC-520D-94ED-1C3B-5BE7293E407F}"/>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8" name="Rectangle: Rounded Corners 227">
              <a:extLst>
                <a:ext uri="{FF2B5EF4-FFF2-40B4-BE49-F238E27FC236}">
                  <a16:creationId xmlns:a16="http://schemas.microsoft.com/office/drawing/2014/main" id="{CDC9C3F9-9404-BC8E-952F-8A090774153C}"/>
                </a:ext>
              </a:extLst>
            </p:cNvPr>
            <p:cNvSpPr/>
            <p:nvPr/>
          </p:nvSpPr>
          <p:spPr>
            <a:xfrm>
              <a:off x="3654815" y="1673444"/>
              <a:ext cx="60957" cy="332692"/>
            </a:xfrm>
            <a:prstGeom prst="round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36" name="Picture 235" descr="A person in a white dress&#10;&#10;Description automatically generated">
            <a:extLst>
              <a:ext uri="{FF2B5EF4-FFF2-40B4-BE49-F238E27FC236}">
                <a16:creationId xmlns:a16="http://schemas.microsoft.com/office/drawing/2014/main" id="{805339CE-7DC9-194F-8AA1-36989B50EB8C}"/>
              </a:ext>
            </a:extLst>
          </p:cNvPr>
          <p:cNvPicPr>
            <a:picLocks noChangeAspect="1"/>
          </p:cNvPicPr>
          <p:nvPr/>
        </p:nvPicPr>
        <p:blipFill>
          <a:blip r:embed="rId3"/>
          <a:stretch>
            <a:fillRect/>
          </a:stretch>
        </p:blipFill>
        <p:spPr>
          <a:xfrm>
            <a:off x="2182256" y="2719208"/>
            <a:ext cx="1336171" cy="1765217"/>
          </a:xfrm>
          <a:prstGeom prst="rect">
            <a:avLst/>
          </a:prstGeom>
          <a:effectLst>
            <a:outerShdw blurRad="50800" dist="38100" dir="13500000" algn="br" rotWithShape="0">
              <a:prstClr val="black">
                <a:alpha val="40000"/>
              </a:prstClr>
            </a:outerShdw>
          </a:effectLst>
        </p:spPr>
      </p:pic>
      <p:pic>
        <p:nvPicPr>
          <p:cNvPr id="239" name="Picture 238" descr="A collage of women in different dresses&#10;&#10;Description automatically generated">
            <a:extLst>
              <a:ext uri="{FF2B5EF4-FFF2-40B4-BE49-F238E27FC236}">
                <a16:creationId xmlns:a16="http://schemas.microsoft.com/office/drawing/2014/main" id="{857687D7-F507-B8C4-C771-EFD8988E74F8}"/>
              </a:ext>
            </a:extLst>
          </p:cNvPr>
          <p:cNvPicPr>
            <a:picLocks noChangeAspect="1"/>
          </p:cNvPicPr>
          <p:nvPr/>
        </p:nvPicPr>
        <p:blipFill>
          <a:blip r:embed="rId4"/>
          <a:stretch>
            <a:fillRect/>
          </a:stretch>
        </p:blipFill>
        <p:spPr>
          <a:xfrm>
            <a:off x="4121412" y="2880196"/>
            <a:ext cx="4010584" cy="1443239"/>
          </a:xfrm>
          <a:prstGeom prst="rect">
            <a:avLst/>
          </a:prstGeom>
          <a:effectLst>
            <a:outerShdw blurRad="50800" dist="38100" dir="13500000" algn="br" rotWithShape="0">
              <a:prstClr val="black">
                <a:alpha val="40000"/>
              </a:prstClr>
            </a:outerShdw>
          </a:effectLst>
        </p:spPr>
      </p:pic>
      <p:sp>
        <p:nvSpPr>
          <p:cNvPr id="3" name="Google Shape;234;p29">
            <a:extLst>
              <a:ext uri="{FF2B5EF4-FFF2-40B4-BE49-F238E27FC236}">
                <a16:creationId xmlns:a16="http://schemas.microsoft.com/office/drawing/2014/main" id="{E09DD0E8-DA69-E78D-CED1-AD60F3A80322}"/>
              </a:ext>
            </a:extLst>
          </p:cNvPr>
          <p:cNvSpPr txBox="1">
            <a:spLocks/>
          </p:cNvSpPr>
          <p:nvPr/>
        </p:nvSpPr>
        <p:spPr>
          <a:xfrm>
            <a:off x="1354108" y="4524574"/>
            <a:ext cx="2689249" cy="255685"/>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2. Minh </a:t>
            </a:r>
            <a:r>
              <a:rPr lang="en-US" i="1" dirty="0" err="1"/>
              <a:t>họa</a:t>
            </a:r>
            <a:r>
              <a:rPr lang="en-US" i="1" dirty="0"/>
              <a:t> input </a:t>
            </a:r>
            <a:r>
              <a:rPr lang="en-US" i="1" dirty="0" err="1"/>
              <a:t>bài</a:t>
            </a:r>
            <a:r>
              <a:rPr lang="en-US" i="1" dirty="0"/>
              <a:t> </a:t>
            </a:r>
            <a:r>
              <a:rPr lang="en-US" i="1" dirty="0" err="1"/>
              <a:t>toán</a:t>
            </a:r>
            <a:endParaRPr lang="vi-VN" i="1" dirty="0"/>
          </a:p>
        </p:txBody>
      </p:sp>
      <p:sp>
        <p:nvSpPr>
          <p:cNvPr id="4" name="Google Shape;234;p29">
            <a:extLst>
              <a:ext uri="{FF2B5EF4-FFF2-40B4-BE49-F238E27FC236}">
                <a16:creationId xmlns:a16="http://schemas.microsoft.com/office/drawing/2014/main" id="{5B0A6BA3-1C83-F253-B368-4C0714DFB63D}"/>
              </a:ext>
            </a:extLst>
          </p:cNvPr>
          <p:cNvSpPr txBox="1">
            <a:spLocks/>
          </p:cNvSpPr>
          <p:nvPr/>
        </p:nvSpPr>
        <p:spPr>
          <a:xfrm>
            <a:off x="4751730" y="4484425"/>
            <a:ext cx="2689249" cy="255685"/>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3. Minh </a:t>
            </a:r>
            <a:r>
              <a:rPr lang="en-US" i="1" dirty="0" err="1"/>
              <a:t>họa</a:t>
            </a:r>
            <a:r>
              <a:rPr lang="en-US" i="1" dirty="0"/>
              <a:t> output </a:t>
            </a:r>
            <a:r>
              <a:rPr lang="en-US" i="1" dirty="0" err="1"/>
              <a:t>tương</a:t>
            </a:r>
            <a:r>
              <a:rPr lang="en-US" i="1" dirty="0"/>
              <a:t> </a:t>
            </a:r>
            <a:r>
              <a:rPr lang="en-US" i="1" dirty="0" err="1"/>
              <a:t>ứng</a:t>
            </a:r>
            <a:endParaRPr lang="vi-VN" i="1" dirty="0"/>
          </a:p>
        </p:txBody>
      </p:sp>
    </p:spTree>
    <p:extLst>
      <p:ext uri="{BB962C8B-B14F-4D97-AF65-F5344CB8AC3E}">
        <p14:creationId xmlns:p14="http://schemas.microsoft.com/office/powerpoint/2010/main" val="3967692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489181"/>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dirty="0"/>
              <a:t>2.2 Bộ dữ liệu</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11</a:t>
            </a:fld>
            <a:endParaRPr lang="en-US"/>
          </a:p>
        </p:txBody>
      </p:sp>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5213274" y="4124137"/>
            <a:ext cx="2680120" cy="49107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15. </a:t>
            </a:r>
            <a:r>
              <a:rPr lang="en-US" i="1" dirty="0" err="1"/>
              <a:t>Các</a:t>
            </a:r>
            <a:r>
              <a:rPr lang="en-US" i="1" dirty="0"/>
              <a:t> </a:t>
            </a:r>
            <a:r>
              <a:rPr lang="en-US" i="1" dirty="0" err="1"/>
              <a:t>trường</a:t>
            </a:r>
            <a:r>
              <a:rPr lang="en-US" i="1" dirty="0"/>
              <a:t> </a:t>
            </a:r>
            <a:r>
              <a:rPr lang="en-US" i="1" dirty="0" err="1"/>
              <a:t>dữ</a:t>
            </a:r>
            <a:r>
              <a:rPr lang="en-US" i="1" dirty="0"/>
              <a:t> </a:t>
            </a:r>
            <a:r>
              <a:rPr lang="en-US" i="1" dirty="0" err="1"/>
              <a:t>liệu</a:t>
            </a:r>
            <a:r>
              <a:rPr lang="en-US" i="1" dirty="0"/>
              <a:t> </a:t>
            </a:r>
            <a:r>
              <a:rPr lang="en-US" i="1" dirty="0" err="1"/>
              <a:t>trong</a:t>
            </a:r>
            <a:r>
              <a:rPr lang="en-US" i="1" dirty="0"/>
              <a:t> </a:t>
            </a:r>
            <a:r>
              <a:rPr lang="en-US" i="1" dirty="0" err="1"/>
              <a:t>Farfetch</a:t>
            </a:r>
            <a:r>
              <a:rPr lang="en-US" i="1" dirty="0"/>
              <a:t> Listings</a:t>
            </a:r>
            <a:endParaRPr lang="vi-VN" i="1" dirty="0"/>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733925" y="1041994"/>
            <a:ext cx="3756959" cy="3706987"/>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en-US" sz="1400" dirty="0" err="1"/>
              <a:t>Bộ</a:t>
            </a:r>
            <a:r>
              <a:rPr lang="en-US" sz="1400" dirty="0"/>
              <a:t> </a:t>
            </a:r>
            <a:r>
              <a:rPr lang="en-US" sz="1400" dirty="0" err="1"/>
              <a:t>dữ</a:t>
            </a:r>
            <a:r>
              <a:rPr lang="en-US" sz="1400" dirty="0"/>
              <a:t> </a:t>
            </a:r>
            <a:r>
              <a:rPr lang="en-US" sz="1400" dirty="0" err="1"/>
              <a:t>liệu</a:t>
            </a:r>
            <a:r>
              <a:rPr lang="en-US" sz="1400" dirty="0"/>
              <a:t> </a:t>
            </a:r>
            <a:r>
              <a:rPr lang="en-US" sz="1400" dirty="0" err="1">
                <a:solidFill>
                  <a:srgbClr val="0070C0"/>
                </a:solidFill>
                <a:hlinkClick r:id="rId3">
                  <a:extLst>
                    <a:ext uri="{A12FA001-AC4F-418D-AE19-62706E023703}">
                      <ahyp:hlinkClr xmlns:ahyp="http://schemas.microsoft.com/office/drawing/2018/hyperlinkcolor" val="tx"/>
                    </a:ext>
                  </a:extLst>
                </a:hlinkClick>
              </a:rPr>
              <a:t>Farfetch</a:t>
            </a:r>
            <a:r>
              <a:rPr lang="en-US" sz="1400" dirty="0">
                <a:solidFill>
                  <a:srgbClr val="0070C0"/>
                </a:solidFill>
                <a:hlinkClick r:id="rId3">
                  <a:extLst>
                    <a:ext uri="{A12FA001-AC4F-418D-AE19-62706E023703}">
                      <ahyp:hlinkClr xmlns:ahyp="http://schemas.microsoft.com/office/drawing/2018/hyperlinkcolor" val="tx"/>
                    </a:ext>
                  </a:extLst>
                </a:hlinkClick>
              </a:rPr>
              <a:t> Listings</a:t>
            </a:r>
            <a:r>
              <a:rPr lang="en-US" sz="1400" dirty="0">
                <a:solidFill>
                  <a:srgbClr val="0070C0"/>
                </a:solidFill>
              </a:rPr>
              <a:t> </a:t>
            </a:r>
            <a:r>
              <a:rPr lang="en-US" sz="1400" dirty="0"/>
              <a:t>b</a:t>
            </a:r>
            <a:r>
              <a:rPr lang="vi-VN" sz="1400" dirty="0"/>
              <a:t>ao gồm một file CSV là current_farfetch_listings.csv và hai thư mục cutout-img, model-img chứa hình ảnh thời trang. </a:t>
            </a:r>
            <a:endParaRPr lang="en-US" sz="1400" dirty="0"/>
          </a:p>
          <a:p>
            <a:pPr marL="285750" indent="-285750" algn="just">
              <a:lnSpc>
                <a:spcPct val="120000"/>
              </a:lnSpc>
            </a:pPr>
            <a:r>
              <a:rPr lang="vi-VN" sz="1400" dirty="0"/>
              <a:t>File current_farfetch_listings.csv chứa 23 trường thông tin về 188,817 mẫu, bao gồm các thông tin như: “modelImages_path”, “brand.name”, “priceInfo.discountLabel”,…</a:t>
            </a:r>
          </a:p>
          <a:p>
            <a:pPr marL="285750" indent="-285750" algn="just">
              <a:lnSpc>
                <a:spcPct val="120000"/>
              </a:lnSpc>
            </a:pPr>
            <a:r>
              <a:rPr lang="vi-VN" sz="1400" dirty="0"/>
              <a:t>Hai thư mục cutout-img và model-img, mỗi thư mục đều chứa 187,620 hình ảnh thời trang từ trang web FarFetch, với định dạng .jpg.</a:t>
            </a:r>
          </a:p>
        </p:txBody>
      </p:sp>
      <p:pic>
        <p:nvPicPr>
          <p:cNvPr id="7" name="Picture 6">
            <a:extLst>
              <a:ext uri="{FF2B5EF4-FFF2-40B4-BE49-F238E27FC236}">
                <a16:creationId xmlns:a16="http://schemas.microsoft.com/office/drawing/2014/main" id="{2E53E7B6-42DE-9D1C-61C6-7C8625C05AD4}"/>
              </a:ext>
            </a:extLst>
          </p:cNvPr>
          <p:cNvPicPr>
            <a:picLocks noChangeAspect="1"/>
          </p:cNvPicPr>
          <p:nvPr/>
        </p:nvPicPr>
        <p:blipFill>
          <a:blip r:embed="rId4"/>
          <a:stretch>
            <a:fillRect/>
          </a:stretch>
        </p:blipFill>
        <p:spPr>
          <a:xfrm>
            <a:off x="5312145" y="1217254"/>
            <a:ext cx="2482378" cy="2823364"/>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010172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456848"/>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dirty="0"/>
              <a:t>2.2 Bộ dữ liệu</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12</a:t>
            </a:fld>
            <a:endParaRPr lang="en-US"/>
          </a:p>
        </p:txBody>
      </p:sp>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5213274" y="4124137"/>
            <a:ext cx="2680120" cy="49107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16. </a:t>
            </a:r>
            <a:r>
              <a:rPr lang="en-US" i="1" dirty="0" err="1"/>
              <a:t>Hình</a:t>
            </a:r>
            <a:r>
              <a:rPr lang="en-US" i="1" dirty="0"/>
              <a:t> </a:t>
            </a:r>
            <a:r>
              <a:rPr lang="en-US" i="1" dirty="0" err="1"/>
              <a:t>ảnh</a:t>
            </a:r>
            <a:r>
              <a:rPr lang="en-US" i="1" dirty="0"/>
              <a:t> </a:t>
            </a:r>
            <a:r>
              <a:rPr lang="en-US" i="1" dirty="0" err="1"/>
              <a:t>trong</a:t>
            </a:r>
            <a:r>
              <a:rPr lang="en-US" i="1" dirty="0"/>
              <a:t> </a:t>
            </a:r>
            <a:r>
              <a:rPr lang="en-US" i="1" dirty="0" err="1"/>
              <a:t>thư</a:t>
            </a:r>
            <a:r>
              <a:rPr lang="en-US" i="1" dirty="0"/>
              <a:t> </a:t>
            </a:r>
            <a:r>
              <a:rPr lang="en-US" i="1" dirty="0" err="1"/>
              <a:t>mục</a:t>
            </a:r>
            <a:r>
              <a:rPr lang="en-US" i="1" dirty="0"/>
              <a:t> Cutout </a:t>
            </a:r>
            <a:r>
              <a:rPr lang="en-US" i="1" dirty="0" err="1"/>
              <a:t>và</a:t>
            </a:r>
            <a:r>
              <a:rPr lang="en-US" i="1" dirty="0"/>
              <a:t> Model</a:t>
            </a:r>
            <a:endParaRPr lang="vi-VN" i="1" dirty="0"/>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733925" y="1041994"/>
            <a:ext cx="3756959" cy="3706987"/>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en-US" sz="1400" dirty="0" err="1"/>
              <a:t>Bộ</a:t>
            </a:r>
            <a:r>
              <a:rPr lang="en-US" sz="1400" dirty="0"/>
              <a:t> </a:t>
            </a:r>
            <a:r>
              <a:rPr lang="en-US" sz="1400" dirty="0" err="1"/>
              <a:t>dữ</a:t>
            </a:r>
            <a:r>
              <a:rPr lang="en-US" sz="1400" dirty="0"/>
              <a:t> </a:t>
            </a:r>
            <a:r>
              <a:rPr lang="en-US" sz="1400" dirty="0" err="1"/>
              <a:t>liệu</a:t>
            </a:r>
            <a:r>
              <a:rPr lang="en-US" sz="1400" dirty="0"/>
              <a:t> </a:t>
            </a:r>
            <a:r>
              <a:rPr lang="en-US" sz="1400" dirty="0" err="1">
                <a:solidFill>
                  <a:srgbClr val="0070C0"/>
                </a:solidFill>
                <a:hlinkClick r:id="rId3">
                  <a:extLst>
                    <a:ext uri="{A12FA001-AC4F-418D-AE19-62706E023703}">
                      <ahyp:hlinkClr xmlns:ahyp="http://schemas.microsoft.com/office/drawing/2018/hyperlinkcolor" val="tx"/>
                    </a:ext>
                  </a:extLst>
                </a:hlinkClick>
              </a:rPr>
              <a:t>Farfetch</a:t>
            </a:r>
            <a:r>
              <a:rPr lang="en-US" sz="1400" dirty="0">
                <a:solidFill>
                  <a:srgbClr val="0070C0"/>
                </a:solidFill>
                <a:hlinkClick r:id="rId3">
                  <a:extLst>
                    <a:ext uri="{A12FA001-AC4F-418D-AE19-62706E023703}">
                      <ahyp:hlinkClr xmlns:ahyp="http://schemas.microsoft.com/office/drawing/2018/hyperlinkcolor" val="tx"/>
                    </a:ext>
                  </a:extLst>
                </a:hlinkClick>
              </a:rPr>
              <a:t> Listings</a:t>
            </a:r>
            <a:r>
              <a:rPr lang="en-US" sz="1400" dirty="0">
                <a:solidFill>
                  <a:srgbClr val="0070C0"/>
                </a:solidFill>
              </a:rPr>
              <a:t> </a:t>
            </a:r>
            <a:r>
              <a:rPr lang="en-US" sz="1400" dirty="0"/>
              <a:t>b</a:t>
            </a:r>
            <a:r>
              <a:rPr lang="vi-VN" sz="1400" dirty="0"/>
              <a:t>ao gồm một file CSV là current_farfetch_listings.csv và hai thư mục cutout-img, model-img chứa hình ảnh thời trang. </a:t>
            </a:r>
            <a:endParaRPr lang="en-US" sz="1400" dirty="0"/>
          </a:p>
          <a:p>
            <a:pPr marL="285750" indent="-285750" algn="just">
              <a:lnSpc>
                <a:spcPct val="120000"/>
              </a:lnSpc>
            </a:pPr>
            <a:r>
              <a:rPr lang="vi-VN" sz="1400" dirty="0"/>
              <a:t>File current_farfetch_listings.csv chứa 23 trường thông tin về 188,817 mẫu, bao gồm các thông tin như: “modelImages_path”, “brand.name”, “priceInfo.discountLabel”,…</a:t>
            </a:r>
          </a:p>
          <a:p>
            <a:pPr marL="285750" indent="-285750" algn="just">
              <a:lnSpc>
                <a:spcPct val="120000"/>
              </a:lnSpc>
            </a:pPr>
            <a:r>
              <a:rPr lang="vi-VN" sz="1400" dirty="0"/>
              <a:t>Hai thư mục cutout-img và model-img, mỗi thư mục đều chứa 187,620 hình ảnh thời trang từ trang web FarFetch, với định dạng .jpg.</a:t>
            </a:r>
          </a:p>
        </p:txBody>
      </p:sp>
      <p:pic>
        <p:nvPicPr>
          <p:cNvPr id="4" name="Picture 3">
            <a:extLst>
              <a:ext uri="{FF2B5EF4-FFF2-40B4-BE49-F238E27FC236}">
                <a16:creationId xmlns:a16="http://schemas.microsoft.com/office/drawing/2014/main" id="{E58E0AD7-8405-F8C5-C861-403B6233FEB2}"/>
              </a:ext>
            </a:extLst>
          </p:cNvPr>
          <p:cNvPicPr>
            <a:picLocks noChangeAspect="1"/>
          </p:cNvPicPr>
          <p:nvPr/>
        </p:nvPicPr>
        <p:blipFill>
          <a:blip r:embed="rId4"/>
          <a:stretch>
            <a:fillRect/>
          </a:stretch>
        </p:blipFill>
        <p:spPr>
          <a:xfrm>
            <a:off x="5284454" y="755644"/>
            <a:ext cx="2782914" cy="3252641"/>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20862835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456848"/>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a:t>2.3 Gán nhãn</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13</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380531" y="926143"/>
            <a:ext cx="8441124" cy="150006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Gán nhãn dữ liệu bằng cách dựa vào từ cuối cùng cột “shortDescription”</a:t>
            </a:r>
          </a:p>
          <a:p>
            <a:pPr marL="0" indent="0" algn="just">
              <a:lnSpc>
                <a:spcPct val="120000"/>
              </a:lnSpc>
              <a:buNone/>
            </a:pPr>
            <a:r>
              <a:rPr lang="en-US" sz="1400"/>
              <a:t>Ví dụ: logo print strap sandals -&gt; sandals</a:t>
            </a:r>
          </a:p>
          <a:p>
            <a:pPr marL="0" indent="0" algn="just">
              <a:lnSpc>
                <a:spcPct val="120000"/>
              </a:lnSpc>
              <a:buNone/>
            </a:pPr>
            <a:r>
              <a:rPr lang="en-US" sz="1400"/>
              <a:t>           FendiMania sock style sneakers -&gt; sneakers</a:t>
            </a:r>
          </a:p>
          <a:p>
            <a:pPr marL="285750" indent="-285750" algn="just">
              <a:lnSpc>
                <a:spcPct val="120000"/>
              </a:lnSpc>
              <a:buFont typeface="Wingdings" panose="05000000000000000000" pitchFamily="2" charset="2"/>
              <a:buChar char="è"/>
            </a:pPr>
            <a:r>
              <a:rPr lang="en-US" sz="1400"/>
              <a:t>Thu được 100 labels (chỉ chọn những labels nào có hơn 100 ảnh)</a:t>
            </a:r>
          </a:p>
          <a:p>
            <a:pPr marL="0" indent="0" algn="just">
              <a:lnSpc>
                <a:spcPct val="120000"/>
              </a:lnSpc>
              <a:buNone/>
            </a:pPr>
            <a:r>
              <a:rPr lang="en-US" sz="1400"/>
              <a:t>Tuy nhiên trong 100 labels này tồn tại những từ đồng nghĩa, nên nhóm tiến hành gom nhóm thủ công lại.</a:t>
            </a:r>
          </a:p>
          <a:p>
            <a:pPr marL="0" indent="0" algn="just">
              <a:lnSpc>
                <a:spcPct val="120000"/>
              </a:lnSpc>
              <a:buNone/>
            </a:pPr>
            <a:endParaRPr lang="en-US" sz="1400"/>
          </a:p>
          <a:p>
            <a:pPr marL="0" indent="0" algn="just">
              <a:lnSpc>
                <a:spcPct val="120000"/>
              </a:lnSpc>
              <a:buNone/>
            </a:pPr>
            <a:endParaRPr lang="en-US" sz="1400"/>
          </a:p>
          <a:p>
            <a:pPr marL="0" indent="0" algn="just">
              <a:lnSpc>
                <a:spcPct val="120000"/>
              </a:lnSpc>
              <a:buNone/>
            </a:pPr>
            <a:r>
              <a:rPr lang="en-US" sz="1400"/>
              <a:t> </a:t>
            </a:r>
            <a:endParaRPr lang="vi-VN" sz="1400" dirty="0"/>
          </a:p>
        </p:txBody>
      </p:sp>
      <p:pic>
        <p:nvPicPr>
          <p:cNvPr id="1028" name="Picture 4" descr="Không có mô tả.">
            <a:extLst>
              <a:ext uri="{FF2B5EF4-FFF2-40B4-BE49-F238E27FC236}">
                <a16:creationId xmlns:a16="http://schemas.microsoft.com/office/drawing/2014/main" id="{2096F3FD-B01C-40B3-D1B0-58AB0A4573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3" t="11514" r="6988" b="21606"/>
          <a:stretch/>
        </p:blipFill>
        <p:spPr bwMode="auto">
          <a:xfrm>
            <a:off x="436856" y="2571750"/>
            <a:ext cx="8099124" cy="1817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494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02876" y="396142"/>
            <a:ext cx="6909625" cy="456848"/>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a:t>2.3 Gán nhãn và chuẩn bị dữ liệu</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a:xfrm>
            <a:off x="6344676" y="4468929"/>
            <a:ext cx="2057400" cy="274637"/>
          </a:xfrm>
        </p:spPr>
        <p:txBody>
          <a:bodyPr/>
          <a:lstStyle/>
          <a:p>
            <a:fld id="{F83997F8-C91B-4E09-A065-C8C07DC9F109}" type="slidenum">
              <a:rPr lang="en-US" smtClean="0"/>
              <a:pPr/>
              <a:t>14</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361032" y="852991"/>
            <a:ext cx="8441124" cy="150006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Sau khi tiến hành gộp các từ đồng nghĩa trong 100 labels nhóm thu được 43 nhóm vs 2 labels không xác định, nhóm sẽ quyết định không sử dụng 2 labels này.</a:t>
            </a:r>
          </a:p>
          <a:p>
            <a:pPr marL="0" indent="0" algn="just">
              <a:lnSpc>
                <a:spcPct val="120000"/>
              </a:lnSpc>
              <a:buNone/>
            </a:pPr>
            <a:endParaRPr lang="en-US" sz="1400"/>
          </a:p>
          <a:p>
            <a:pPr marL="285750" indent="-285750" algn="just">
              <a:lnSpc>
                <a:spcPct val="120000"/>
              </a:lnSpc>
            </a:pPr>
            <a:endParaRPr lang="vi-VN" sz="1400" dirty="0"/>
          </a:p>
        </p:txBody>
      </p:sp>
      <p:pic>
        <p:nvPicPr>
          <p:cNvPr id="2050" name="Picture 2" descr="Không có mô tả.">
            <a:extLst>
              <a:ext uri="{FF2B5EF4-FFF2-40B4-BE49-F238E27FC236}">
                <a16:creationId xmlns:a16="http://schemas.microsoft.com/office/drawing/2014/main" id="{8FDD7F6C-F3B0-9436-C3E4-A6121DF9D6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1167" y="1548325"/>
            <a:ext cx="6293042" cy="259588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34;p29">
            <a:extLst>
              <a:ext uri="{FF2B5EF4-FFF2-40B4-BE49-F238E27FC236}">
                <a16:creationId xmlns:a16="http://schemas.microsoft.com/office/drawing/2014/main" id="{0F2F0792-A7DB-052E-E627-ADBA23392404}"/>
              </a:ext>
            </a:extLst>
          </p:cNvPr>
          <p:cNvSpPr txBox="1">
            <a:spLocks/>
          </p:cNvSpPr>
          <p:nvPr/>
        </p:nvSpPr>
        <p:spPr>
          <a:xfrm>
            <a:off x="2702364" y="4290509"/>
            <a:ext cx="8441124" cy="150006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Các ảnh thuộc Unknown 1: detail</a:t>
            </a:r>
            <a:endParaRPr lang="vi-VN" sz="1400" dirty="0"/>
          </a:p>
        </p:txBody>
      </p:sp>
    </p:spTree>
    <p:extLst>
      <p:ext uri="{BB962C8B-B14F-4D97-AF65-F5344CB8AC3E}">
        <p14:creationId xmlns:p14="http://schemas.microsoft.com/office/powerpoint/2010/main" val="1082173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456848"/>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a:t>2.3 Gán nhãn và chuẩn bị dữ liệu</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15</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612179" y="1071684"/>
            <a:ext cx="8441124" cy="150006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Các ảnh thuộc Unknown 2: set</a:t>
            </a:r>
            <a:endParaRPr lang="vi-VN" sz="1400" dirty="0"/>
          </a:p>
        </p:txBody>
      </p:sp>
      <p:pic>
        <p:nvPicPr>
          <p:cNvPr id="3074" name="Picture 2" descr="Không có mô tả.">
            <a:extLst>
              <a:ext uri="{FF2B5EF4-FFF2-40B4-BE49-F238E27FC236}">
                <a16:creationId xmlns:a16="http://schemas.microsoft.com/office/drawing/2014/main" id="{6B5A33F4-AE8C-75CA-DFBC-C01B61D9A7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3113" y="1417455"/>
            <a:ext cx="6369254" cy="25996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8871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456848"/>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a:t>2.3 Chia tập dữ liệu</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16</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182880" y="2044277"/>
            <a:ext cx="3757106" cy="150006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Tập train: chỉ chứa những loại có hơn 80 mẫu, tổng cổng 7840 mẫu.</a:t>
            </a:r>
          </a:p>
          <a:p>
            <a:pPr marL="0" indent="0" algn="just">
              <a:lnSpc>
                <a:spcPct val="120000"/>
              </a:lnSpc>
              <a:buNone/>
            </a:pPr>
            <a:r>
              <a:rPr lang="en-US" sz="1400"/>
              <a:t>Kết quả thu được như sau:</a:t>
            </a:r>
          </a:p>
          <a:p>
            <a:pPr marL="0" indent="0" algn="just">
              <a:lnSpc>
                <a:spcPct val="120000"/>
              </a:lnSpc>
              <a:buNone/>
            </a:pPr>
            <a:endParaRPr lang="vi-VN" sz="1400" dirty="0"/>
          </a:p>
        </p:txBody>
      </p:sp>
      <p:pic>
        <p:nvPicPr>
          <p:cNvPr id="10" name="Hình ảnh 9">
            <a:extLst>
              <a:ext uri="{FF2B5EF4-FFF2-40B4-BE49-F238E27FC236}">
                <a16:creationId xmlns:a16="http://schemas.microsoft.com/office/drawing/2014/main" id="{BBAEDF1C-D6D5-A2E4-7F18-FC6AEB2E4C6E}"/>
              </a:ext>
            </a:extLst>
          </p:cNvPr>
          <p:cNvPicPr>
            <a:picLocks noChangeAspect="1"/>
          </p:cNvPicPr>
          <p:nvPr/>
        </p:nvPicPr>
        <p:blipFill>
          <a:blip r:embed="rId3"/>
          <a:stretch>
            <a:fillRect/>
          </a:stretch>
        </p:blipFill>
        <p:spPr>
          <a:xfrm>
            <a:off x="3939986" y="338208"/>
            <a:ext cx="1332791" cy="4478510"/>
          </a:xfrm>
          <a:prstGeom prst="rect">
            <a:avLst/>
          </a:prstGeom>
        </p:spPr>
      </p:pic>
      <p:pic>
        <p:nvPicPr>
          <p:cNvPr id="12" name="Hình ảnh 11">
            <a:extLst>
              <a:ext uri="{FF2B5EF4-FFF2-40B4-BE49-F238E27FC236}">
                <a16:creationId xmlns:a16="http://schemas.microsoft.com/office/drawing/2014/main" id="{860CEE03-006B-4BF5-8DF5-67F23A5EE774}"/>
              </a:ext>
            </a:extLst>
          </p:cNvPr>
          <p:cNvPicPr>
            <a:picLocks noChangeAspect="1"/>
          </p:cNvPicPr>
          <p:nvPr/>
        </p:nvPicPr>
        <p:blipFill>
          <a:blip r:embed="rId4"/>
          <a:stretch>
            <a:fillRect/>
          </a:stretch>
        </p:blipFill>
        <p:spPr>
          <a:xfrm>
            <a:off x="5697780" y="338208"/>
            <a:ext cx="1332790" cy="3700356"/>
          </a:xfrm>
          <a:prstGeom prst="rect">
            <a:avLst/>
          </a:prstGeom>
        </p:spPr>
      </p:pic>
    </p:spTree>
    <p:extLst>
      <p:ext uri="{BB962C8B-B14F-4D97-AF65-F5344CB8AC3E}">
        <p14:creationId xmlns:p14="http://schemas.microsoft.com/office/powerpoint/2010/main" val="103713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456848"/>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sz="2000"/>
              <a:t>2.3 Chia tập dữ liệu</a:t>
            </a:r>
            <a:endParaRPr sz="2000"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17</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182880" y="2044277"/>
            <a:ext cx="4096320" cy="150006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Tập test: chỉ chứa những loại có hơn 20 mẫu, tổng cổng 1960 mẫu.</a:t>
            </a:r>
          </a:p>
          <a:p>
            <a:pPr marL="0" indent="0" algn="just">
              <a:lnSpc>
                <a:spcPct val="120000"/>
              </a:lnSpc>
              <a:buNone/>
            </a:pPr>
            <a:r>
              <a:rPr lang="en-US" sz="1400"/>
              <a:t>Kết quả thu được như sau:</a:t>
            </a:r>
          </a:p>
          <a:p>
            <a:pPr marL="0" indent="0" algn="just">
              <a:lnSpc>
                <a:spcPct val="120000"/>
              </a:lnSpc>
              <a:buNone/>
            </a:pPr>
            <a:endParaRPr lang="vi-VN" sz="1400" dirty="0"/>
          </a:p>
        </p:txBody>
      </p:sp>
      <p:pic>
        <p:nvPicPr>
          <p:cNvPr id="5" name="Hình ảnh 4">
            <a:extLst>
              <a:ext uri="{FF2B5EF4-FFF2-40B4-BE49-F238E27FC236}">
                <a16:creationId xmlns:a16="http://schemas.microsoft.com/office/drawing/2014/main" id="{1FDA3DF3-1A36-F13A-BFBE-455651AABF38}"/>
              </a:ext>
            </a:extLst>
          </p:cNvPr>
          <p:cNvPicPr>
            <a:picLocks noChangeAspect="1"/>
          </p:cNvPicPr>
          <p:nvPr/>
        </p:nvPicPr>
        <p:blipFill>
          <a:blip r:embed="rId3"/>
          <a:stretch>
            <a:fillRect/>
          </a:stretch>
        </p:blipFill>
        <p:spPr>
          <a:xfrm>
            <a:off x="4528932" y="469294"/>
            <a:ext cx="1298088" cy="4282863"/>
          </a:xfrm>
          <a:prstGeom prst="rect">
            <a:avLst/>
          </a:prstGeom>
        </p:spPr>
      </p:pic>
      <p:pic>
        <p:nvPicPr>
          <p:cNvPr id="8" name="Hình ảnh 7">
            <a:extLst>
              <a:ext uri="{FF2B5EF4-FFF2-40B4-BE49-F238E27FC236}">
                <a16:creationId xmlns:a16="http://schemas.microsoft.com/office/drawing/2014/main" id="{C93445C1-6A60-3DF7-DA33-71DD25EB5AA4}"/>
              </a:ext>
            </a:extLst>
          </p:cNvPr>
          <p:cNvPicPr>
            <a:picLocks noChangeAspect="1"/>
          </p:cNvPicPr>
          <p:nvPr/>
        </p:nvPicPr>
        <p:blipFill>
          <a:blip r:embed="rId4"/>
          <a:stretch>
            <a:fillRect/>
          </a:stretch>
        </p:blipFill>
        <p:spPr>
          <a:xfrm>
            <a:off x="6114400" y="469292"/>
            <a:ext cx="1346539" cy="4282863"/>
          </a:xfrm>
          <a:prstGeom prst="rect">
            <a:avLst/>
          </a:prstGeom>
        </p:spPr>
      </p:pic>
    </p:spTree>
    <p:extLst>
      <p:ext uri="{BB962C8B-B14F-4D97-AF65-F5344CB8AC3E}">
        <p14:creationId xmlns:p14="http://schemas.microsoft.com/office/powerpoint/2010/main" val="2862768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NỘI DUNG</a:t>
            </a:r>
            <a:endParaRPr dirty="0"/>
          </a:p>
        </p:txBody>
      </p:sp>
      <p:sp>
        <p:nvSpPr>
          <p:cNvPr id="205" name="Google Shape;205;p28"/>
          <p:cNvSpPr txBox="1">
            <a:spLocks noGrp="1"/>
          </p:cNvSpPr>
          <p:nvPr>
            <p:ph type="title" idx="2"/>
          </p:nvPr>
        </p:nvSpPr>
        <p:spPr>
          <a:xfrm>
            <a:off x="1733454"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01</a:t>
            </a:r>
            <a:endParaRPr/>
          </a:p>
        </p:txBody>
      </p:sp>
      <p:sp>
        <p:nvSpPr>
          <p:cNvPr id="206" name="Google Shape;206;p28"/>
          <p:cNvSpPr txBox="1">
            <a:spLocks noGrp="1"/>
          </p:cNvSpPr>
          <p:nvPr>
            <p:ph type="title" idx="3"/>
          </p:nvPr>
        </p:nvSpPr>
        <p:spPr>
          <a:xfrm>
            <a:off x="4133850"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02</a:t>
            </a:r>
            <a:endParaRPr/>
          </a:p>
        </p:txBody>
      </p:sp>
      <p:sp>
        <p:nvSpPr>
          <p:cNvPr id="207" name="Google Shape;207;p28"/>
          <p:cNvSpPr txBox="1">
            <a:spLocks noGrp="1"/>
          </p:cNvSpPr>
          <p:nvPr>
            <p:ph type="title" idx="4"/>
          </p:nvPr>
        </p:nvSpPr>
        <p:spPr>
          <a:xfrm>
            <a:off x="1733454"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04</a:t>
            </a:r>
            <a:endParaRPr/>
          </a:p>
        </p:txBody>
      </p:sp>
      <p:sp>
        <p:nvSpPr>
          <p:cNvPr id="208" name="Google Shape;208;p28"/>
          <p:cNvSpPr txBox="1">
            <a:spLocks noGrp="1"/>
          </p:cNvSpPr>
          <p:nvPr>
            <p:ph type="title" idx="5"/>
          </p:nvPr>
        </p:nvSpPr>
        <p:spPr>
          <a:xfrm>
            <a:off x="4133850"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05</a:t>
            </a:r>
            <a:endParaRPr/>
          </a:p>
        </p:txBody>
      </p:sp>
      <p:sp>
        <p:nvSpPr>
          <p:cNvPr id="209" name="Google Shape;209;p28"/>
          <p:cNvSpPr txBox="1">
            <a:spLocks noGrp="1"/>
          </p:cNvSpPr>
          <p:nvPr>
            <p:ph type="subTitle" idx="1"/>
          </p:nvPr>
        </p:nvSpPr>
        <p:spPr>
          <a:xfrm>
            <a:off x="1240254" y="1986126"/>
            <a:ext cx="1862700" cy="731419"/>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QUAN ĐỀ TÀI</a:t>
            </a:r>
            <a:endParaRPr dirty="0"/>
          </a:p>
        </p:txBody>
      </p:sp>
      <p:sp>
        <p:nvSpPr>
          <p:cNvPr id="210" name="Google Shape;210;p28"/>
          <p:cNvSpPr txBox="1">
            <a:spLocks noGrp="1"/>
          </p:cNvSpPr>
          <p:nvPr>
            <p:ph type="subTitle" idx="6"/>
          </p:nvPr>
        </p:nvSpPr>
        <p:spPr>
          <a:xfrm>
            <a:off x="3640650" y="1986127"/>
            <a:ext cx="1862700" cy="73141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ĐỊNH NGHĨA BÀI TOÁN</a:t>
            </a:r>
            <a:endParaRPr dirty="0"/>
          </a:p>
        </p:txBody>
      </p:sp>
      <p:sp>
        <p:nvSpPr>
          <p:cNvPr id="211" name="Google Shape;211;p28"/>
          <p:cNvSpPr txBox="1">
            <a:spLocks noGrp="1"/>
          </p:cNvSpPr>
          <p:nvPr>
            <p:ph type="subTitle" idx="7"/>
          </p:nvPr>
        </p:nvSpPr>
        <p:spPr>
          <a:xfrm>
            <a:off x="1192527" y="3737650"/>
            <a:ext cx="1958154" cy="70284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PHƯƠNG PHÁP</a:t>
            </a:r>
          </a:p>
          <a:p>
            <a:pPr marL="0" lvl="0" indent="0" algn="ctr" rtl="0">
              <a:spcBef>
                <a:spcPts val="0"/>
              </a:spcBef>
              <a:spcAft>
                <a:spcPts val="0"/>
              </a:spcAft>
              <a:buNone/>
            </a:pPr>
            <a:r>
              <a:rPr lang="fr" dirty="0"/>
              <a:t>CỤ THỂ</a:t>
            </a:r>
            <a:endParaRPr dirty="0"/>
          </a:p>
        </p:txBody>
      </p:sp>
      <p:sp>
        <p:nvSpPr>
          <p:cNvPr id="212" name="Google Shape;212;p28"/>
          <p:cNvSpPr txBox="1">
            <a:spLocks noGrp="1"/>
          </p:cNvSpPr>
          <p:nvPr>
            <p:ph type="subTitle" idx="8"/>
          </p:nvPr>
        </p:nvSpPr>
        <p:spPr>
          <a:xfrm>
            <a:off x="3640650"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THỰC NGHIỆM</a:t>
            </a:r>
            <a:endParaRPr dirty="0"/>
          </a:p>
        </p:txBody>
      </p:sp>
      <p:cxnSp>
        <p:nvCxnSpPr>
          <p:cNvPr id="213" name="Google Shape;213;p28"/>
          <p:cNvCxnSpPr/>
          <p:nvPr/>
        </p:nvCxnSpPr>
        <p:spPr>
          <a:xfrm>
            <a:off x="1572354"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4" name="Google Shape;214;p28"/>
          <p:cNvCxnSpPr/>
          <p:nvPr/>
        </p:nvCxnSpPr>
        <p:spPr>
          <a:xfrm>
            <a:off x="1572354" y="197390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5" name="Google Shape;215;p28"/>
          <p:cNvCxnSpPr/>
          <p:nvPr/>
        </p:nvCxnSpPr>
        <p:spPr>
          <a:xfrm>
            <a:off x="3972750"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6" name="Google Shape;216;p28"/>
          <p:cNvCxnSpPr/>
          <p:nvPr/>
        </p:nvCxnSpPr>
        <p:spPr>
          <a:xfrm>
            <a:off x="3972750"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17" name="Google Shape;217;p28"/>
          <p:cNvSpPr txBox="1">
            <a:spLocks noGrp="1"/>
          </p:cNvSpPr>
          <p:nvPr>
            <p:ph type="title" idx="9"/>
          </p:nvPr>
        </p:nvSpPr>
        <p:spPr>
          <a:xfrm>
            <a:off x="6534246"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03</a:t>
            </a:r>
            <a:endParaRPr/>
          </a:p>
        </p:txBody>
      </p:sp>
      <p:sp>
        <p:nvSpPr>
          <p:cNvPr id="218" name="Google Shape;218;p28"/>
          <p:cNvSpPr txBox="1">
            <a:spLocks noGrp="1"/>
          </p:cNvSpPr>
          <p:nvPr>
            <p:ph type="title" idx="13"/>
          </p:nvPr>
        </p:nvSpPr>
        <p:spPr>
          <a:xfrm>
            <a:off x="6534246"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06</a:t>
            </a:r>
            <a:endParaRPr/>
          </a:p>
        </p:txBody>
      </p:sp>
      <p:sp>
        <p:nvSpPr>
          <p:cNvPr id="219" name="Google Shape;219;p28"/>
          <p:cNvSpPr txBox="1">
            <a:spLocks noGrp="1"/>
          </p:cNvSpPr>
          <p:nvPr>
            <p:ph type="subTitle" idx="14"/>
          </p:nvPr>
        </p:nvSpPr>
        <p:spPr>
          <a:xfrm>
            <a:off x="6041046" y="1986126"/>
            <a:ext cx="1862700" cy="641871"/>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dirty="0"/>
              <a:t>CƠ SỞ</a:t>
            </a:r>
          </a:p>
          <a:p>
            <a:pPr marL="0" lvl="0" indent="0" algn="ctr" rtl="0">
              <a:spcBef>
                <a:spcPts val="0"/>
              </a:spcBef>
              <a:spcAft>
                <a:spcPts val="0"/>
              </a:spcAft>
              <a:buNone/>
            </a:pPr>
            <a:r>
              <a:rPr lang="vi-VN" dirty="0"/>
              <a:t>LÝ THUYẾT</a:t>
            </a:r>
          </a:p>
        </p:txBody>
      </p:sp>
      <p:sp>
        <p:nvSpPr>
          <p:cNvPr id="220" name="Google Shape;220;p28"/>
          <p:cNvSpPr txBox="1">
            <a:spLocks noGrp="1"/>
          </p:cNvSpPr>
          <p:nvPr>
            <p:ph type="subTitle" idx="15"/>
          </p:nvPr>
        </p:nvSpPr>
        <p:spPr>
          <a:xfrm>
            <a:off x="6041046"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KẾT</a:t>
            </a:r>
            <a:endParaRPr dirty="0"/>
          </a:p>
        </p:txBody>
      </p:sp>
      <p:cxnSp>
        <p:nvCxnSpPr>
          <p:cNvPr id="221" name="Google Shape;221;p28"/>
          <p:cNvCxnSpPr/>
          <p:nvPr/>
        </p:nvCxnSpPr>
        <p:spPr>
          <a:xfrm>
            <a:off x="6373146"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22" name="Google Shape;222;p28"/>
          <p:cNvCxnSpPr/>
          <p:nvPr/>
        </p:nvCxnSpPr>
        <p:spPr>
          <a:xfrm>
            <a:off x="6373146"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4D4CB30-7B6F-2F8C-07BC-1A46B155B6A3}"/>
              </a:ext>
            </a:extLst>
          </p:cNvPr>
          <p:cNvSpPr>
            <a:spLocks noGrp="1"/>
          </p:cNvSpPr>
          <p:nvPr>
            <p:ph type="sldNum" sz="quarter" idx="16"/>
          </p:nvPr>
        </p:nvSpPr>
        <p:spPr/>
        <p:txBody>
          <a:bodyPr/>
          <a:lstStyle/>
          <a:p>
            <a:fld id="{F83997F8-C91B-4E09-A065-C8C07DC9F109}" type="slidenum">
              <a:rPr lang="en-US" smtClean="0"/>
              <a:pPr/>
              <a:t>18</a:t>
            </a:fld>
            <a:endParaRPr lang="en-US" dirty="0"/>
          </a:p>
        </p:txBody>
      </p:sp>
    </p:spTree>
    <p:extLst>
      <p:ext uri="{BB962C8B-B14F-4D97-AF65-F5344CB8AC3E}">
        <p14:creationId xmlns:p14="http://schemas.microsoft.com/office/powerpoint/2010/main" val="3831534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a:off x="-1491078" y="-564698"/>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0"/>
          <p:cNvSpPr txBox="1">
            <a:spLocks noGrp="1"/>
          </p:cNvSpPr>
          <p:nvPr>
            <p:ph type="title" idx="2"/>
          </p:nvPr>
        </p:nvSpPr>
        <p:spPr>
          <a:xfrm>
            <a:off x="4174825" y="1142618"/>
            <a:ext cx="1211700" cy="1042200"/>
          </a:xfrm>
          <a:prstGeom prst="rect">
            <a:avLst/>
          </a:prstGeom>
        </p:spPr>
        <p:txBody>
          <a:bodyPr spcFirstLastPara="1" wrap="square" lIns="36000" tIns="36000" rIns="36000" bIns="36000" anchor="ctr" anchorCtr="0">
            <a:noAutofit/>
          </a:bodyPr>
          <a:lstStyle/>
          <a:p>
            <a:pPr marL="0" lvl="0" indent="0" algn="l" rtl="0">
              <a:spcBef>
                <a:spcPts val="0"/>
              </a:spcBef>
              <a:spcAft>
                <a:spcPts val="0"/>
              </a:spcAft>
              <a:buNone/>
            </a:pPr>
            <a:r>
              <a:rPr lang="fr" dirty="0"/>
              <a:t>03</a:t>
            </a:r>
            <a:endParaRPr dirty="0"/>
          </a:p>
        </p:txBody>
      </p:sp>
      <p:cxnSp>
        <p:nvCxnSpPr>
          <p:cNvPr id="248" name="Google Shape;248;p30"/>
          <p:cNvCxnSpPr/>
          <p:nvPr/>
        </p:nvCxnSpPr>
        <p:spPr>
          <a:xfrm>
            <a:off x="4197875" y="2167589"/>
            <a:ext cx="2194560" cy="0"/>
          </a:xfrm>
          <a:prstGeom prst="straightConnector1">
            <a:avLst/>
          </a:prstGeom>
          <a:noFill/>
          <a:ln w="12700"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pPr/>
              <a:t>19</a:t>
            </a:fld>
            <a:endParaRPr lang="en-US"/>
          </a:p>
        </p:txBody>
      </p:sp>
      <p:sp>
        <p:nvSpPr>
          <p:cNvPr id="4" name="Google Shape;219;p28">
            <a:extLst>
              <a:ext uri="{FF2B5EF4-FFF2-40B4-BE49-F238E27FC236}">
                <a16:creationId xmlns:a16="http://schemas.microsoft.com/office/drawing/2014/main" id="{E3FF4BCA-6FB9-D69C-693A-1EE8AD3226AF}"/>
              </a:ext>
            </a:extLst>
          </p:cNvPr>
          <p:cNvSpPr txBox="1">
            <a:spLocks/>
          </p:cNvSpPr>
          <p:nvPr/>
        </p:nvSpPr>
        <p:spPr>
          <a:xfrm>
            <a:off x="4174825" y="2366505"/>
            <a:ext cx="4525910" cy="1502698"/>
          </a:xfrm>
          <a:prstGeom prst="rect">
            <a:avLst/>
          </a:prstGeom>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600"/>
            </a:pPr>
            <a:r>
              <a:rPr lang="vi-VN" sz="4800" dirty="0">
                <a:latin typeface="Encode Sans SemiBold"/>
                <a:sym typeface="Encode Sans SemiBold"/>
              </a:rPr>
              <a:t>CƠ SỞ</a:t>
            </a:r>
          </a:p>
          <a:p>
            <a:pPr>
              <a:buClr>
                <a:schemeClr val="dk1"/>
              </a:buClr>
              <a:buSzPts val="3600"/>
            </a:pPr>
            <a:r>
              <a:rPr lang="vi-VN" sz="4800" dirty="0">
                <a:latin typeface="Encode Sans SemiBold"/>
                <a:sym typeface="Encode Sans SemiBold"/>
              </a:rPr>
              <a:t>LÝ THUYẾT</a:t>
            </a:r>
          </a:p>
        </p:txBody>
      </p:sp>
    </p:spTree>
    <p:extLst>
      <p:ext uri="{BB962C8B-B14F-4D97-AF65-F5344CB8AC3E}">
        <p14:creationId xmlns:p14="http://schemas.microsoft.com/office/powerpoint/2010/main" val="3192854131"/>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NỘI DUNG</a:t>
            </a:r>
            <a:endParaRPr dirty="0"/>
          </a:p>
        </p:txBody>
      </p:sp>
      <p:sp>
        <p:nvSpPr>
          <p:cNvPr id="205" name="Google Shape;205;p28"/>
          <p:cNvSpPr txBox="1">
            <a:spLocks noGrp="1"/>
          </p:cNvSpPr>
          <p:nvPr>
            <p:ph type="title" idx="2"/>
          </p:nvPr>
        </p:nvSpPr>
        <p:spPr>
          <a:xfrm>
            <a:off x="1733454"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01</a:t>
            </a:r>
            <a:endParaRPr/>
          </a:p>
        </p:txBody>
      </p:sp>
      <p:sp>
        <p:nvSpPr>
          <p:cNvPr id="206" name="Google Shape;206;p28"/>
          <p:cNvSpPr txBox="1">
            <a:spLocks noGrp="1"/>
          </p:cNvSpPr>
          <p:nvPr>
            <p:ph type="title" idx="3"/>
          </p:nvPr>
        </p:nvSpPr>
        <p:spPr>
          <a:xfrm>
            <a:off x="4133850"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02</a:t>
            </a:r>
            <a:endParaRPr/>
          </a:p>
        </p:txBody>
      </p:sp>
      <p:sp>
        <p:nvSpPr>
          <p:cNvPr id="207" name="Google Shape;207;p28"/>
          <p:cNvSpPr txBox="1">
            <a:spLocks noGrp="1"/>
          </p:cNvSpPr>
          <p:nvPr>
            <p:ph type="title" idx="4"/>
          </p:nvPr>
        </p:nvSpPr>
        <p:spPr>
          <a:xfrm>
            <a:off x="1733454"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04</a:t>
            </a:r>
            <a:endParaRPr/>
          </a:p>
        </p:txBody>
      </p:sp>
      <p:sp>
        <p:nvSpPr>
          <p:cNvPr id="208" name="Google Shape;208;p28"/>
          <p:cNvSpPr txBox="1">
            <a:spLocks noGrp="1"/>
          </p:cNvSpPr>
          <p:nvPr>
            <p:ph type="title" idx="5"/>
          </p:nvPr>
        </p:nvSpPr>
        <p:spPr>
          <a:xfrm>
            <a:off x="4133850"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05</a:t>
            </a:r>
            <a:endParaRPr/>
          </a:p>
        </p:txBody>
      </p:sp>
      <p:sp>
        <p:nvSpPr>
          <p:cNvPr id="209" name="Google Shape;209;p28"/>
          <p:cNvSpPr txBox="1">
            <a:spLocks noGrp="1"/>
          </p:cNvSpPr>
          <p:nvPr>
            <p:ph type="subTitle" idx="1"/>
          </p:nvPr>
        </p:nvSpPr>
        <p:spPr>
          <a:xfrm>
            <a:off x="1240254" y="1986126"/>
            <a:ext cx="1862700" cy="731419"/>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QUAN ĐỀ TÀI</a:t>
            </a:r>
            <a:endParaRPr dirty="0"/>
          </a:p>
        </p:txBody>
      </p:sp>
      <p:sp>
        <p:nvSpPr>
          <p:cNvPr id="210" name="Google Shape;210;p28"/>
          <p:cNvSpPr txBox="1">
            <a:spLocks noGrp="1"/>
          </p:cNvSpPr>
          <p:nvPr>
            <p:ph type="subTitle" idx="6"/>
          </p:nvPr>
        </p:nvSpPr>
        <p:spPr>
          <a:xfrm>
            <a:off x="3640650" y="1986127"/>
            <a:ext cx="1862700" cy="73141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ĐỊNH NGHĨA BÀI TOÁN</a:t>
            </a:r>
            <a:endParaRPr dirty="0"/>
          </a:p>
        </p:txBody>
      </p:sp>
      <p:sp>
        <p:nvSpPr>
          <p:cNvPr id="211" name="Google Shape;211;p28"/>
          <p:cNvSpPr txBox="1">
            <a:spLocks noGrp="1"/>
          </p:cNvSpPr>
          <p:nvPr>
            <p:ph type="subTitle" idx="7"/>
          </p:nvPr>
        </p:nvSpPr>
        <p:spPr>
          <a:xfrm>
            <a:off x="1192527" y="3737650"/>
            <a:ext cx="1958154" cy="70284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PHƯƠNG PHÁP</a:t>
            </a:r>
          </a:p>
          <a:p>
            <a:pPr marL="0" lvl="0" indent="0" algn="ctr" rtl="0">
              <a:spcBef>
                <a:spcPts val="0"/>
              </a:spcBef>
              <a:spcAft>
                <a:spcPts val="0"/>
              </a:spcAft>
              <a:buNone/>
            </a:pPr>
            <a:r>
              <a:rPr lang="fr" dirty="0"/>
              <a:t>CỤ THỂ</a:t>
            </a:r>
            <a:endParaRPr dirty="0"/>
          </a:p>
        </p:txBody>
      </p:sp>
      <p:sp>
        <p:nvSpPr>
          <p:cNvPr id="212" name="Google Shape;212;p28"/>
          <p:cNvSpPr txBox="1">
            <a:spLocks noGrp="1"/>
          </p:cNvSpPr>
          <p:nvPr>
            <p:ph type="subTitle" idx="8"/>
          </p:nvPr>
        </p:nvSpPr>
        <p:spPr>
          <a:xfrm>
            <a:off x="3640650"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THỰC NGHIỆM</a:t>
            </a:r>
            <a:endParaRPr dirty="0"/>
          </a:p>
        </p:txBody>
      </p:sp>
      <p:cxnSp>
        <p:nvCxnSpPr>
          <p:cNvPr id="213" name="Google Shape;213;p28"/>
          <p:cNvCxnSpPr/>
          <p:nvPr/>
        </p:nvCxnSpPr>
        <p:spPr>
          <a:xfrm>
            <a:off x="1572354"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4" name="Google Shape;214;p28"/>
          <p:cNvCxnSpPr/>
          <p:nvPr/>
        </p:nvCxnSpPr>
        <p:spPr>
          <a:xfrm>
            <a:off x="1572354" y="197390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5" name="Google Shape;215;p28"/>
          <p:cNvCxnSpPr/>
          <p:nvPr/>
        </p:nvCxnSpPr>
        <p:spPr>
          <a:xfrm>
            <a:off x="3972750"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6" name="Google Shape;216;p28"/>
          <p:cNvCxnSpPr/>
          <p:nvPr/>
        </p:nvCxnSpPr>
        <p:spPr>
          <a:xfrm>
            <a:off x="3972750"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17" name="Google Shape;217;p28"/>
          <p:cNvSpPr txBox="1">
            <a:spLocks noGrp="1"/>
          </p:cNvSpPr>
          <p:nvPr>
            <p:ph type="title" idx="9"/>
          </p:nvPr>
        </p:nvSpPr>
        <p:spPr>
          <a:xfrm>
            <a:off x="6534246"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03</a:t>
            </a:r>
            <a:endParaRPr/>
          </a:p>
        </p:txBody>
      </p:sp>
      <p:sp>
        <p:nvSpPr>
          <p:cNvPr id="218" name="Google Shape;218;p28"/>
          <p:cNvSpPr txBox="1">
            <a:spLocks noGrp="1"/>
          </p:cNvSpPr>
          <p:nvPr>
            <p:ph type="title" idx="13"/>
          </p:nvPr>
        </p:nvSpPr>
        <p:spPr>
          <a:xfrm>
            <a:off x="6534246"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06</a:t>
            </a:r>
            <a:endParaRPr/>
          </a:p>
        </p:txBody>
      </p:sp>
      <p:sp>
        <p:nvSpPr>
          <p:cNvPr id="219" name="Google Shape;219;p28"/>
          <p:cNvSpPr txBox="1">
            <a:spLocks noGrp="1"/>
          </p:cNvSpPr>
          <p:nvPr>
            <p:ph type="subTitle" idx="14"/>
          </p:nvPr>
        </p:nvSpPr>
        <p:spPr>
          <a:xfrm>
            <a:off x="6041046" y="1986126"/>
            <a:ext cx="1862700" cy="641871"/>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CƠ SỞ</a:t>
            </a:r>
          </a:p>
          <a:p>
            <a:pPr marL="0" lvl="0" indent="0" algn="ctr" rtl="0">
              <a:spcBef>
                <a:spcPts val="0"/>
              </a:spcBef>
              <a:spcAft>
                <a:spcPts val="0"/>
              </a:spcAft>
              <a:buNone/>
            </a:pPr>
            <a:r>
              <a:rPr lang="fr" dirty="0"/>
              <a:t>LÝ THUYẾT</a:t>
            </a:r>
            <a:endParaRPr dirty="0"/>
          </a:p>
        </p:txBody>
      </p:sp>
      <p:sp>
        <p:nvSpPr>
          <p:cNvPr id="220" name="Google Shape;220;p28"/>
          <p:cNvSpPr txBox="1">
            <a:spLocks noGrp="1"/>
          </p:cNvSpPr>
          <p:nvPr>
            <p:ph type="subTitle" idx="15"/>
          </p:nvPr>
        </p:nvSpPr>
        <p:spPr>
          <a:xfrm>
            <a:off x="6041046"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KẾT</a:t>
            </a:r>
            <a:endParaRPr dirty="0"/>
          </a:p>
        </p:txBody>
      </p:sp>
      <p:cxnSp>
        <p:nvCxnSpPr>
          <p:cNvPr id="221" name="Google Shape;221;p28"/>
          <p:cNvCxnSpPr/>
          <p:nvPr/>
        </p:nvCxnSpPr>
        <p:spPr>
          <a:xfrm>
            <a:off x="6373146"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22" name="Google Shape;222;p28"/>
          <p:cNvCxnSpPr/>
          <p:nvPr/>
        </p:nvCxnSpPr>
        <p:spPr>
          <a:xfrm>
            <a:off x="6373146"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4D4CB30-7B6F-2F8C-07BC-1A46B155B6A3}"/>
              </a:ext>
            </a:extLst>
          </p:cNvPr>
          <p:cNvSpPr>
            <a:spLocks noGrp="1"/>
          </p:cNvSpPr>
          <p:nvPr>
            <p:ph type="sldNum" sz="quarter" idx="16"/>
          </p:nvPr>
        </p:nvSpPr>
        <p:spPr/>
        <p:txBody>
          <a:bodyPr/>
          <a:lstStyle/>
          <a:p>
            <a:fld id="{F83997F8-C91B-4E09-A065-C8C07DC9F109}" type="slidenum">
              <a:rPr lang="en-US" smtClean="0"/>
              <a:pPr/>
              <a:t>2</a:t>
            </a:fld>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29"/>
          <p:cNvSpPr txBox="1">
            <a:spLocks noGrp="1"/>
          </p:cNvSpPr>
          <p:nvPr>
            <p:ph type="title"/>
          </p:nvPr>
        </p:nvSpPr>
        <p:spPr>
          <a:xfrm>
            <a:off x="710772" y="782848"/>
            <a:ext cx="6395628" cy="576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3.1 </a:t>
            </a:r>
            <a:r>
              <a:rPr lang="en-US" dirty="0" err="1"/>
              <a:t>Hệ</a:t>
            </a:r>
            <a:r>
              <a:rPr lang="en-US" dirty="0"/>
              <a:t> </a:t>
            </a:r>
            <a:r>
              <a:rPr lang="en-US" dirty="0" err="1"/>
              <a:t>thống</a:t>
            </a:r>
            <a:r>
              <a:rPr lang="en-US" dirty="0"/>
              <a:t> </a:t>
            </a:r>
            <a:r>
              <a:rPr lang="en-US" dirty="0" err="1"/>
              <a:t>truy</a:t>
            </a:r>
            <a:r>
              <a:rPr lang="en-US" dirty="0"/>
              <a:t> </a:t>
            </a:r>
            <a:r>
              <a:rPr lang="en-US" dirty="0" err="1"/>
              <a:t>vấn</a:t>
            </a:r>
            <a:r>
              <a:rPr lang="en-US" dirty="0"/>
              <a:t> </a:t>
            </a:r>
            <a:r>
              <a:rPr lang="en-US" dirty="0" err="1"/>
              <a:t>hình</a:t>
            </a:r>
            <a:r>
              <a:rPr lang="en-US" dirty="0"/>
              <a:t> </a:t>
            </a:r>
            <a:r>
              <a:rPr lang="en-US" dirty="0" err="1"/>
              <a:t>ảnh</a:t>
            </a:r>
            <a:endParaRPr dirty="0"/>
          </a:p>
        </p:txBody>
      </p:sp>
      <p:sp>
        <p:nvSpPr>
          <p:cNvPr id="234" name="Google Shape;234;p29"/>
          <p:cNvSpPr txBox="1">
            <a:spLocks noGrp="1"/>
          </p:cNvSpPr>
          <p:nvPr>
            <p:ph type="body" idx="1"/>
          </p:nvPr>
        </p:nvSpPr>
        <p:spPr>
          <a:xfrm>
            <a:off x="864000" y="1662624"/>
            <a:ext cx="3708000" cy="2477376"/>
          </a:xfrm>
          <a:prstGeom prst="rect">
            <a:avLst/>
          </a:prstGeom>
        </p:spPr>
        <p:txBody>
          <a:bodyPr spcFirstLastPara="1" wrap="square" lIns="36000" tIns="36000" rIns="36000" bIns="36000" anchor="t" anchorCtr="0">
            <a:noAutofit/>
          </a:bodyPr>
          <a:lstStyle/>
          <a:p>
            <a:pPr marL="171450" indent="-171450" algn="just">
              <a:lnSpc>
                <a:spcPct val="120000"/>
              </a:lnSpc>
            </a:pPr>
            <a:r>
              <a:rPr lang="vi-VN" sz="1400" b="1" dirty="0"/>
              <a:t>Mục tiêu chính:</a:t>
            </a:r>
            <a:r>
              <a:rPr lang="vi-VN" sz="1400" dirty="0"/>
              <a:t> Tính toán độ tương đồng giữa hình ảnh truy vấn và cơ sở dữ liệu để trích xuất hình ảnh tương tự nhất.</a:t>
            </a:r>
          </a:p>
          <a:p>
            <a:pPr marL="171450" indent="-171450" algn="just">
              <a:lnSpc>
                <a:spcPct val="120000"/>
              </a:lnSpc>
            </a:pPr>
            <a:r>
              <a:rPr lang="vi-VN" sz="1400" dirty="0"/>
              <a:t>Các hình ảnh trong cơ sở dữ liệu sẽ được trích xuất đặc trưng và lưu trữ lại.</a:t>
            </a:r>
          </a:p>
          <a:p>
            <a:pPr marL="171450" indent="-171450" algn="just">
              <a:lnSpc>
                <a:spcPct val="120000"/>
              </a:lnSpc>
            </a:pPr>
            <a:r>
              <a:rPr lang="vi-VN" sz="1400" dirty="0"/>
              <a:t>Khi có yêu cầu truy vấn, độ tương đồng giữa hình ảnh truy vấn và hình ảnh trong cơ sở dữ liệu được tính toán dựa trên các đặc trưng.</a:t>
            </a:r>
          </a:p>
        </p:txBody>
      </p:sp>
      <p:sp>
        <p:nvSpPr>
          <p:cNvPr id="2" name="Slide Number Placeholder 1">
            <a:extLst>
              <a:ext uri="{FF2B5EF4-FFF2-40B4-BE49-F238E27FC236}">
                <a16:creationId xmlns:a16="http://schemas.microsoft.com/office/drawing/2014/main" id="{0A433E25-3C3A-A42C-E3FA-1C8020DCC871}"/>
              </a:ext>
            </a:extLst>
          </p:cNvPr>
          <p:cNvSpPr>
            <a:spLocks noGrp="1"/>
          </p:cNvSpPr>
          <p:nvPr>
            <p:ph type="sldNum" sz="quarter" idx="10"/>
          </p:nvPr>
        </p:nvSpPr>
        <p:spPr/>
        <p:txBody>
          <a:bodyPr/>
          <a:lstStyle/>
          <a:p>
            <a:fld id="{F83997F8-C91B-4E09-A065-C8C07DC9F109}" type="slidenum">
              <a:rPr lang="en-US" smtClean="0"/>
              <a:pPr/>
              <a:t>20</a:t>
            </a:fld>
            <a:endParaRPr lang="en-US"/>
          </a:p>
        </p:txBody>
      </p:sp>
      <p:pic>
        <p:nvPicPr>
          <p:cNvPr id="3" name="Picture 2" descr="https://lh7-us.googleusercontent.com/gOwgWZRhFG6uaGxZGSxvfbHJYF7V9Wx6kS4vpNaqJkaaWJoouUd4ehG5UUKG4lblP2OXT8cXCT-7pLOFlRnS4rS1gbp_1bQwBqFRlPLQJqRS_SBOwR8RDP7hiwYO0frMlCxD5cZ6FG1RN5yfcbZZqYI">
            <a:extLst>
              <a:ext uri="{FF2B5EF4-FFF2-40B4-BE49-F238E27FC236}">
                <a16:creationId xmlns:a16="http://schemas.microsoft.com/office/drawing/2014/main" id="{F3E4BC8B-B9E9-F076-1BB7-E0F0C82255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5039" y="1529712"/>
            <a:ext cx="3306536" cy="2743200"/>
          </a:xfrm>
          <a:prstGeom prst="rect">
            <a:avLst/>
          </a:prstGeom>
          <a:noFill/>
          <a:ln>
            <a:solidFill>
              <a:schemeClr val="accent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Google Shape;234;p29">
            <a:extLst>
              <a:ext uri="{FF2B5EF4-FFF2-40B4-BE49-F238E27FC236}">
                <a16:creationId xmlns:a16="http://schemas.microsoft.com/office/drawing/2014/main" id="{B6E7EA1D-D28F-4302-A3B6-8490843BF970}"/>
              </a:ext>
            </a:extLst>
          </p:cNvPr>
          <p:cNvSpPr txBox="1">
            <a:spLocks/>
          </p:cNvSpPr>
          <p:nvPr/>
        </p:nvSpPr>
        <p:spPr>
          <a:xfrm>
            <a:off x="4979917" y="4315933"/>
            <a:ext cx="3576779" cy="255685"/>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4. </a:t>
            </a:r>
            <a:r>
              <a:rPr lang="en-US" i="1" dirty="0" err="1"/>
              <a:t>Kiến</a:t>
            </a:r>
            <a:r>
              <a:rPr lang="en-US" i="1" dirty="0"/>
              <a:t> </a:t>
            </a:r>
            <a:r>
              <a:rPr lang="en-US" i="1" dirty="0" err="1"/>
              <a:t>trúc</a:t>
            </a:r>
            <a:r>
              <a:rPr lang="en-US" i="1" dirty="0"/>
              <a:t> </a:t>
            </a:r>
            <a:r>
              <a:rPr lang="en-US" i="1" dirty="0" err="1"/>
              <a:t>Hệ</a:t>
            </a:r>
            <a:r>
              <a:rPr lang="en-US" i="1" dirty="0"/>
              <a:t> </a:t>
            </a:r>
            <a:r>
              <a:rPr lang="en-US" i="1" dirty="0" err="1"/>
              <a:t>thống</a:t>
            </a:r>
            <a:r>
              <a:rPr lang="en-US" i="1" dirty="0"/>
              <a:t> </a:t>
            </a:r>
            <a:r>
              <a:rPr lang="en-US" i="1" dirty="0" err="1"/>
              <a:t>truy</a:t>
            </a:r>
            <a:r>
              <a:rPr lang="en-US" i="1" dirty="0"/>
              <a:t> </a:t>
            </a:r>
            <a:r>
              <a:rPr lang="en-US" i="1" dirty="0" err="1"/>
              <a:t>vấn</a:t>
            </a:r>
            <a:r>
              <a:rPr lang="en-US" i="1" dirty="0"/>
              <a:t> </a:t>
            </a:r>
            <a:r>
              <a:rPr lang="en-US" i="1" dirty="0" err="1"/>
              <a:t>hình</a:t>
            </a:r>
            <a:r>
              <a:rPr lang="en-US" i="1" dirty="0"/>
              <a:t> </a:t>
            </a:r>
            <a:r>
              <a:rPr lang="en-US" i="1" dirty="0" err="1"/>
              <a:t>ảnh</a:t>
            </a:r>
            <a:endParaRPr lang="vi-VN" i="1" dirty="0"/>
          </a:p>
        </p:txBody>
      </p:sp>
    </p:spTree>
    <p:extLst>
      <p:ext uri="{BB962C8B-B14F-4D97-AF65-F5344CB8AC3E}">
        <p14:creationId xmlns:p14="http://schemas.microsoft.com/office/powerpoint/2010/main" val="3175865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34"/>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3.2 CNN &amp; ImageNet</a:t>
            </a:r>
            <a:endParaRPr dirty="0"/>
          </a:p>
        </p:txBody>
      </p:sp>
      <p:sp>
        <p:nvSpPr>
          <p:cNvPr id="2" name="Slide Number Placeholder 1">
            <a:extLst>
              <a:ext uri="{FF2B5EF4-FFF2-40B4-BE49-F238E27FC236}">
                <a16:creationId xmlns:a16="http://schemas.microsoft.com/office/drawing/2014/main" id="{4F81B6EC-1D24-6BEE-E74A-B0D3836F8ACD}"/>
              </a:ext>
            </a:extLst>
          </p:cNvPr>
          <p:cNvSpPr>
            <a:spLocks noGrp="1"/>
          </p:cNvSpPr>
          <p:nvPr>
            <p:ph type="sldNum" sz="quarter" idx="16"/>
          </p:nvPr>
        </p:nvSpPr>
        <p:spPr/>
        <p:txBody>
          <a:bodyPr/>
          <a:lstStyle/>
          <a:p>
            <a:fld id="{F83997F8-C91B-4E09-A065-C8C07DC9F109}" type="slidenum">
              <a:rPr lang="en-US" smtClean="0"/>
              <a:pPr/>
              <a:t>21</a:t>
            </a:fld>
            <a:endParaRPr lang="en-US"/>
          </a:p>
        </p:txBody>
      </p:sp>
      <p:sp>
        <p:nvSpPr>
          <p:cNvPr id="27" name="Google Shape;234;p29">
            <a:extLst>
              <a:ext uri="{FF2B5EF4-FFF2-40B4-BE49-F238E27FC236}">
                <a16:creationId xmlns:a16="http://schemas.microsoft.com/office/drawing/2014/main" id="{D9F07005-20A4-0827-0C98-9B4EDDF9FC11}"/>
              </a:ext>
            </a:extLst>
          </p:cNvPr>
          <p:cNvSpPr txBox="1">
            <a:spLocks/>
          </p:cNvSpPr>
          <p:nvPr/>
        </p:nvSpPr>
        <p:spPr>
          <a:xfrm>
            <a:off x="885575" y="1264169"/>
            <a:ext cx="7372800" cy="1417338"/>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171450" indent="-171450" algn="just">
              <a:lnSpc>
                <a:spcPct val="120000"/>
              </a:lnSpc>
            </a:pPr>
            <a:r>
              <a:rPr lang="vi-VN" sz="1400" dirty="0"/>
              <a:t>Là một loại mô hình học sâu phổ biến, đặc biệt được thiết kế để xử lý và phân loại ảnh.</a:t>
            </a:r>
          </a:p>
          <a:p>
            <a:pPr marL="171450" indent="-171450" algn="just">
              <a:lnSpc>
                <a:spcPct val="120000"/>
              </a:lnSpc>
            </a:pPr>
            <a:r>
              <a:rPr lang="vi-VN" sz="1400" dirty="0"/>
              <a:t>ImageNet - tập dữ liệu lớn với hàng nghìn danh mục ảnh, cơ sở cho các kiến trúc nổi tiếng như ResNet, VGG, Xception, thường được sử dụng để đánh giá mô hình học sâu.</a:t>
            </a:r>
          </a:p>
          <a:p>
            <a:pPr marL="171450" indent="-171450" algn="just">
              <a:lnSpc>
                <a:spcPct val="120000"/>
              </a:lnSpc>
            </a:pPr>
            <a:r>
              <a:rPr lang="vi-VN" sz="1400" dirty="0"/>
              <a:t>Sử dụng pre-trained models trên ImageNet mang lại hiệu suất và tiết kiệm thời gian, đồng thời mô hình có sẵn và dễ truy cập công khai.</a:t>
            </a:r>
          </a:p>
        </p:txBody>
      </p:sp>
      <p:pic>
        <p:nvPicPr>
          <p:cNvPr id="28" name="Picture 2" descr="A simple convolutional neural network (CNN) and its main layers | Download  Scientific Diagram">
            <a:extLst>
              <a:ext uri="{FF2B5EF4-FFF2-40B4-BE49-F238E27FC236}">
                <a16:creationId xmlns:a16="http://schemas.microsoft.com/office/drawing/2014/main" id="{121007AA-ADC7-00D7-E01E-F3D806315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959" y="2833476"/>
            <a:ext cx="3320941" cy="1433865"/>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9" name="Google Shape;234;p29">
            <a:extLst>
              <a:ext uri="{FF2B5EF4-FFF2-40B4-BE49-F238E27FC236}">
                <a16:creationId xmlns:a16="http://schemas.microsoft.com/office/drawing/2014/main" id="{C1D458A8-320E-2689-6A6C-1690DFF79694}"/>
              </a:ext>
            </a:extLst>
          </p:cNvPr>
          <p:cNvSpPr txBox="1">
            <a:spLocks/>
          </p:cNvSpPr>
          <p:nvPr/>
        </p:nvSpPr>
        <p:spPr>
          <a:xfrm>
            <a:off x="2779826" y="4341032"/>
            <a:ext cx="3576779" cy="255685"/>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5. </a:t>
            </a:r>
            <a:r>
              <a:rPr lang="en-US" i="1" dirty="0" err="1"/>
              <a:t>Cấu</a:t>
            </a:r>
            <a:r>
              <a:rPr lang="en-US" i="1" dirty="0"/>
              <a:t> </a:t>
            </a:r>
            <a:r>
              <a:rPr lang="en-US" i="1" dirty="0" err="1"/>
              <a:t>trúc</a:t>
            </a:r>
            <a:r>
              <a:rPr lang="en-US" i="1" dirty="0"/>
              <a:t> </a:t>
            </a:r>
            <a:r>
              <a:rPr lang="en-US" i="1" dirty="0" err="1"/>
              <a:t>một</a:t>
            </a:r>
            <a:r>
              <a:rPr lang="en-US" i="1" dirty="0"/>
              <a:t> CNN </a:t>
            </a:r>
            <a:r>
              <a:rPr lang="en-US" i="1" dirty="0" err="1"/>
              <a:t>đơn</a:t>
            </a:r>
            <a:r>
              <a:rPr lang="en-US" i="1" dirty="0"/>
              <a:t> </a:t>
            </a:r>
            <a:r>
              <a:rPr lang="en-US" i="1" dirty="0" err="1"/>
              <a:t>giản</a:t>
            </a:r>
            <a:endParaRPr lang="vi-VN" i="1" dirty="0"/>
          </a:p>
        </p:txBody>
      </p:sp>
    </p:spTree>
    <p:extLst>
      <p:ext uri="{BB962C8B-B14F-4D97-AF65-F5344CB8AC3E}">
        <p14:creationId xmlns:p14="http://schemas.microsoft.com/office/powerpoint/2010/main" val="3506535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3.3 Học chuyển giao</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22</a:t>
            </a:fld>
            <a:endParaRPr lang="en-US"/>
          </a:p>
        </p:txBody>
      </p:sp>
      <p:sp>
        <p:nvSpPr>
          <p:cNvPr id="19" name="Google Shape;234;p29">
            <a:extLst>
              <a:ext uri="{FF2B5EF4-FFF2-40B4-BE49-F238E27FC236}">
                <a16:creationId xmlns:a16="http://schemas.microsoft.com/office/drawing/2014/main" id="{2CD5A82D-FA44-71BD-C389-DB3866A59AA0}"/>
              </a:ext>
            </a:extLst>
          </p:cNvPr>
          <p:cNvSpPr txBox="1">
            <a:spLocks/>
          </p:cNvSpPr>
          <p:nvPr/>
        </p:nvSpPr>
        <p:spPr>
          <a:xfrm>
            <a:off x="4572000" y="1706373"/>
            <a:ext cx="3707362" cy="1968631"/>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dirty="0" err="1"/>
              <a:t>Học</a:t>
            </a:r>
            <a:r>
              <a:rPr lang="en-US" sz="1400" dirty="0"/>
              <a:t> </a:t>
            </a:r>
            <a:r>
              <a:rPr lang="en-US" sz="1400" dirty="0" err="1"/>
              <a:t>chuyển</a:t>
            </a:r>
            <a:r>
              <a:rPr lang="en-US" sz="1400" dirty="0"/>
              <a:t> </a:t>
            </a:r>
            <a:r>
              <a:rPr lang="en-US" sz="1400" dirty="0" err="1"/>
              <a:t>giao</a:t>
            </a:r>
            <a:r>
              <a:rPr lang="en-US" sz="1400" dirty="0"/>
              <a:t> (Transfer Learning) l</a:t>
            </a:r>
            <a:r>
              <a:rPr lang="vi-VN" sz="1400" dirty="0"/>
              <a:t>à kỹ thuật học máy sử dụng mô hình đã được huấn luyện trước đó trên tập dữ liệu lớn để cải thiện hiệu suất trên tập dữ liệu nhỏ hoặc liên quan đến tác vụ mới. </a:t>
            </a:r>
          </a:p>
          <a:p>
            <a:pPr marL="0" indent="0" algn="just">
              <a:lnSpc>
                <a:spcPct val="120000"/>
              </a:lnSpc>
              <a:buNone/>
            </a:pPr>
            <a:r>
              <a:rPr lang="vi-VN" sz="1400" dirty="0">
                <a:sym typeface="Wingdings 3" panose="05040102010807070707" pitchFamily="18" charset="2"/>
              </a:rPr>
              <a:t></a:t>
            </a:r>
            <a:r>
              <a:rPr lang="en-US" sz="1400" dirty="0">
                <a:sym typeface="Wingdings 3" panose="05040102010807070707" pitchFamily="18" charset="2"/>
              </a:rPr>
              <a:t> </a:t>
            </a:r>
            <a:r>
              <a:rPr lang="vi-VN" sz="1400" dirty="0"/>
              <a:t>Điều này giúp tăng tốc quá trình huấn luyện và đạt hiệu suất tốt với ít dữ liệu. </a:t>
            </a:r>
          </a:p>
        </p:txBody>
      </p:sp>
      <p:pic>
        <p:nvPicPr>
          <p:cNvPr id="20" name="Picture 2" descr="https://lh7-us.googleusercontent.com/t9pMZKczo-GYLhI41ThDQrbiUJft62KbFoUr7hBiAKjIAXq9nDiPzbsAUHg8m5y2LSGJYDYdSYqBrF9xP0c2bVPFSq_oXW3F76YKQYxXHVzy8AcMhXtZCdry8Nu14K2nQmesnKPCUlKDzJNtX79zpto">
            <a:extLst>
              <a:ext uri="{FF2B5EF4-FFF2-40B4-BE49-F238E27FC236}">
                <a16:creationId xmlns:a16="http://schemas.microsoft.com/office/drawing/2014/main" id="{E136D379-605B-F132-7F63-F58299F4B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638" y="1523093"/>
            <a:ext cx="2959693" cy="2049588"/>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1" name="Google Shape;234;p29">
            <a:extLst>
              <a:ext uri="{FF2B5EF4-FFF2-40B4-BE49-F238E27FC236}">
                <a16:creationId xmlns:a16="http://schemas.microsoft.com/office/drawing/2014/main" id="{B4E87BD8-8E39-B1B9-A090-CCBDEF269C7F}"/>
              </a:ext>
            </a:extLst>
          </p:cNvPr>
          <p:cNvSpPr txBox="1">
            <a:spLocks/>
          </p:cNvSpPr>
          <p:nvPr/>
        </p:nvSpPr>
        <p:spPr>
          <a:xfrm>
            <a:off x="1056003" y="3655502"/>
            <a:ext cx="2576962" cy="47568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6. Training From Scratch </a:t>
            </a:r>
            <a:r>
              <a:rPr lang="en-US" i="1" dirty="0" err="1"/>
              <a:t>và</a:t>
            </a:r>
            <a:r>
              <a:rPr lang="en-US" i="1" dirty="0"/>
              <a:t> </a:t>
            </a:r>
            <a:r>
              <a:rPr lang="en-US" i="1" dirty="0" err="1"/>
              <a:t>Học</a:t>
            </a:r>
            <a:r>
              <a:rPr lang="en-US" i="1" dirty="0"/>
              <a:t> </a:t>
            </a:r>
            <a:r>
              <a:rPr lang="en-US" i="1" dirty="0" err="1"/>
              <a:t>chuyển</a:t>
            </a:r>
            <a:r>
              <a:rPr lang="en-US" i="1" dirty="0"/>
              <a:t> </a:t>
            </a:r>
            <a:r>
              <a:rPr lang="en-US" i="1" dirty="0" err="1"/>
              <a:t>giao</a:t>
            </a:r>
            <a:endParaRPr lang="vi-VN" i="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NỘI DUNG</a:t>
            </a:r>
            <a:endParaRPr dirty="0"/>
          </a:p>
        </p:txBody>
      </p:sp>
      <p:sp>
        <p:nvSpPr>
          <p:cNvPr id="205" name="Google Shape;205;p28"/>
          <p:cNvSpPr txBox="1">
            <a:spLocks noGrp="1"/>
          </p:cNvSpPr>
          <p:nvPr>
            <p:ph type="title" idx="2"/>
          </p:nvPr>
        </p:nvSpPr>
        <p:spPr>
          <a:xfrm>
            <a:off x="1733454"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01</a:t>
            </a:r>
            <a:endParaRPr/>
          </a:p>
        </p:txBody>
      </p:sp>
      <p:sp>
        <p:nvSpPr>
          <p:cNvPr id="206" name="Google Shape;206;p28"/>
          <p:cNvSpPr txBox="1">
            <a:spLocks noGrp="1"/>
          </p:cNvSpPr>
          <p:nvPr>
            <p:ph type="title" idx="3"/>
          </p:nvPr>
        </p:nvSpPr>
        <p:spPr>
          <a:xfrm>
            <a:off x="4133850"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02</a:t>
            </a:r>
            <a:endParaRPr/>
          </a:p>
        </p:txBody>
      </p:sp>
      <p:sp>
        <p:nvSpPr>
          <p:cNvPr id="207" name="Google Shape;207;p28"/>
          <p:cNvSpPr txBox="1">
            <a:spLocks noGrp="1"/>
          </p:cNvSpPr>
          <p:nvPr>
            <p:ph type="title" idx="4"/>
          </p:nvPr>
        </p:nvSpPr>
        <p:spPr>
          <a:xfrm>
            <a:off x="1733454"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04</a:t>
            </a:r>
            <a:endParaRPr/>
          </a:p>
        </p:txBody>
      </p:sp>
      <p:sp>
        <p:nvSpPr>
          <p:cNvPr id="208" name="Google Shape;208;p28"/>
          <p:cNvSpPr txBox="1">
            <a:spLocks noGrp="1"/>
          </p:cNvSpPr>
          <p:nvPr>
            <p:ph type="title" idx="5"/>
          </p:nvPr>
        </p:nvSpPr>
        <p:spPr>
          <a:xfrm>
            <a:off x="4133850"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05</a:t>
            </a:r>
            <a:endParaRPr/>
          </a:p>
        </p:txBody>
      </p:sp>
      <p:sp>
        <p:nvSpPr>
          <p:cNvPr id="209" name="Google Shape;209;p28"/>
          <p:cNvSpPr txBox="1">
            <a:spLocks noGrp="1"/>
          </p:cNvSpPr>
          <p:nvPr>
            <p:ph type="subTitle" idx="1"/>
          </p:nvPr>
        </p:nvSpPr>
        <p:spPr>
          <a:xfrm>
            <a:off x="1240254" y="1986126"/>
            <a:ext cx="1862700" cy="731419"/>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QUAN ĐỀ TÀI</a:t>
            </a:r>
            <a:endParaRPr dirty="0"/>
          </a:p>
        </p:txBody>
      </p:sp>
      <p:sp>
        <p:nvSpPr>
          <p:cNvPr id="210" name="Google Shape;210;p28"/>
          <p:cNvSpPr txBox="1">
            <a:spLocks noGrp="1"/>
          </p:cNvSpPr>
          <p:nvPr>
            <p:ph type="subTitle" idx="6"/>
          </p:nvPr>
        </p:nvSpPr>
        <p:spPr>
          <a:xfrm>
            <a:off x="3640650" y="1986127"/>
            <a:ext cx="1862700" cy="73141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ĐỊNH NGHĨA BÀI TOÁN</a:t>
            </a:r>
            <a:endParaRPr dirty="0"/>
          </a:p>
        </p:txBody>
      </p:sp>
      <p:sp>
        <p:nvSpPr>
          <p:cNvPr id="211" name="Google Shape;211;p28"/>
          <p:cNvSpPr txBox="1">
            <a:spLocks noGrp="1"/>
          </p:cNvSpPr>
          <p:nvPr>
            <p:ph type="subTitle" idx="7"/>
          </p:nvPr>
        </p:nvSpPr>
        <p:spPr>
          <a:xfrm>
            <a:off x="1192527" y="3737650"/>
            <a:ext cx="1958154" cy="70284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PHƯƠNG PHÁP</a:t>
            </a:r>
          </a:p>
          <a:p>
            <a:pPr marL="0" lvl="0" indent="0" algn="ctr" rtl="0">
              <a:spcBef>
                <a:spcPts val="0"/>
              </a:spcBef>
              <a:spcAft>
                <a:spcPts val="0"/>
              </a:spcAft>
              <a:buNone/>
            </a:pPr>
            <a:r>
              <a:rPr lang="fr" dirty="0"/>
              <a:t>CỤ THỂ</a:t>
            </a:r>
            <a:endParaRPr dirty="0"/>
          </a:p>
        </p:txBody>
      </p:sp>
      <p:sp>
        <p:nvSpPr>
          <p:cNvPr id="212" name="Google Shape;212;p28"/>
          <p:cNvSpPr txBox="1">
            <a:spLocks noGrp="1"/>
          </p:cNvSpPr>
          <p:nvPr>
            <p:ph type="subTitle" idx="8"/>
          </p:nvPr>
        </p:nvSpPr>
        <p:spPr>
          <a:xfrm>
            <a:off x="3640650"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THỰC NGHIỆM</a:t>
            </a:r>
            <a:endParaRPr dirty="0"/>
          </a:p>
        </p:txBody>
      </p:sp>
      <p:cxnSp>
        <p:nvCxnSpPr>
          <p:cNvPr id="213" name="Google Shape;213;p28"/>
          <p:cNvCxnSpPr/>
          <p:nvPr/>
        </p:nvCxnSpPr>
        <p:spPr>
          <a:xfrm>
            <a:off x="1572354"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4" name="Google Shape;214;p28"/>
          <p:cNvCxnSpPr/>
          <p:nvPr/>
        </p:nvCxnSpPr>
        <p:spPr>
          <a:xfrm>
            <a:off x="1572354" y="197390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5" name="Google Shape;215;p28"/>
          <p:cNvCxnSpPr/>
          <p:nvPr/>
        </p:nvCxnSpPr>
        <p:spPr>
          <a:xfrm>
            <a:off x="3972750"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6" name="Google Shape;216;p28"/>
          <p:cNvCxnSpPr/>
          <p:nvPr/>
        </p:nvCxnSpPr>
        <p:spPr>
          <a:xfrm>
            <a:off x="3972750"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17" name="Google Shape;217;p28"/>
          <p:cNvSpPr txBox="1">
            <a:spLocks noGrp="1"/>
          </p:cNvSpPr>
          <p:nvPr>
            <p:ph type="title" idx="9"/>
          </p:nvPr>
        </p:nvSpPr>
        <p:spPr>
          <a:xfrm>
            <a:off x="6534246"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03</a:t>
            </a:r>
            <a:endParaRPr/>
          </a:p>
        </p:txBody>
      </p:sp>
      <p:sp>
        <p:nvSpPr>
          <p:cNvPr id="218" name="Google Shape;218;p28"/>
          <p:cNvSpPr txBox="1">
            <a:spLocks noGrp="1"/>
          </p:cNvSpPr>
          <p:nvPr>
            <p:ph type="title" idx="13"/>
          </p:nvPr>
        </p:nvSpPr>
        <p:spPr>
          <a:xfrm>
            <a:off x="6534246"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06</a:t>
            </a:r>
            <a:endParaRPr/>
          </a:p>
        </p:txBody>
      </p:sp>
      <p:sp>
        <p:nvSpPr>
          <p:cNvPr id="219" name="Google Shape;219;p28"/>
          <p:cNvSpPr txBox="1">
            <a:spLocks noGrp="1"/>
          </p:cNvSpPr>
          <p:nvPr>
            <p:ph type="subTitle" idx="14"/>
          </p:nvPr>
        </p:nvSpPr>
        <p:spPr>
          <a:xfrm>
            <a:off x="6041046" y="1986126"/>
            <a:ext cx="1862700" cy="641871"/>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dirty="0"/>
              <a:t>CƠ SỞ</a:t>
            </a:r>
          </a:p>
          <a:p>
            <a:pPr marL="0" lvl="0" indent="0" algn="ctr" rtl="0">
              <a:spcBef>
                <a:spcPts val="0"/>
              </a:spcBef>
              <a:spcAft>
                <a:spcPts val="0"/>
              </a:spcAft>
              <a:buNone/>
            </a:pPr>
            <a:r>
              <a:rPr lang="vi-VN" dirty="0"/>
              <a:t>LÝ THUYẾT</a:t>
            </a:r>
          </a:p>
        </p:txBody>
      </p:sp>
      <p:sp>
        <p:nvSpPr>
          <p:cNvPr id="220" name="Google Shape;220;p28"/>
          <p:cNvSpPr txBox="1">
            <a:spLocks noGrp="1"/>
          </p:cNvSpPr>
          <p:nvPr>
            <p:ph type="subTitle" idx="15"/>
          </p:nvPr>
        </p:nvSpPr>
        <p:spPr>
          <a:xfrm>
            <a:off x="6041046"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KẾT</a:t>
            </a:r>
            <a:endParaRPr dirty="0"/>
          </a:p>
        </p:txBody>
      </p:sp>
      <p:cxnSp>
        <p:nvCxnSpPr>
          <p:cNvPr id="221" name="Google Shape;221;p28"/>
          <p:cNvCxnSpPr/>
          <p:nvPr/>
        </p:nvCxnSpPr>
        <p:spPr>
          <a:xfrm>
            <a:off x="6373146"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22" name="Google Shape;222;p28"/>
          <p:cNvCxnSpPr/>
          <p:nvPr/>
        </p:nvCxnSpPr>
        <p:spPr>
          <a:xfrm>
            <a:off x="6373146"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4D4CB30-7B6F-2F8C-07BC-1A46B155B6A3}"/>
              </a:ext>
            </a:extLst>
          </p:cNvPr>
          <p:cNvSpPr>
            <a:spLocks noGrp="1"/>
          </p:cNvSpPr>
          <p:nvPr>
            <p:ph type="sldNum" sz="quarter" idx="16"/>
          </p:nvPr>
        </p:nvSpPr>
        <p:spPr/>
        <p:txBody>
          <a:bodyPr/>
          <a:lstStyle/>
          <a:p>
            <a:fld id="{F83997F8-C91B-4E09-A065-C8C07DC9F109}" type="slidenum">
              <a:rPr lang="en-US" smtClean="0"/>
              <a:pPr/>
              <a:t>23</a:t>
            </a:fld>
            <a:endParaRPr lang="en-US" dirty="0"/>
          </a:p>
        </p:txBody>
      </p:sp>
    </p:spTree>
    <p:extLst>
      <p:ext uri="{BB962C8B-B14F-4D97-AF65-F5344CB8AC3E}">
        <p14:creationId xmlns:p14="http://schemas.microsoft.com/office/powerpoint/2010/main" val="21964230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flipH="1">
            <a:off x="6275664" y="-660563"/>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0"/>
          <p:cNvSpPr txBox="1">
            <a:spLocks noGrp="1"/>
          </p:cNvSpPr>
          <p:nvPr>
            <p:ph type="title"/>
          </p:nvPr>
        </p:nvSpPr>
        <p:spPr>
          <a:xfrm>
            <a:off x="616184" y="2265387"/>
            <a:ext cx="4872484" cy="1502700"/>
          </a:xfrm>
          <a:prstGeom prst="rect">
            <a:avLst/>
          </a:prstGeom>
        </p:spPr>
        <p:txBody>
          <a:bodyPr spcFirstLastPara="1" wrap="square" lIns="36000" tIns="36000" rIns="36000" bIns="36000" anchor="t" anchorCtr="0">
            <a:noAutofit/>
          </a:bodyPr>
          <a:lstStyle/>
          <a:p>
            <a:pPr marL="0" lvl="0" indent="0" algn="r" rtl="0">
              <a:spcBef>
                <a:spcPts val="0"/>
              </a:spcBef>
              <a:spcAft>
                <a:spcPts val="0"/>
              </a:spcAft>
              <a:buNone/>
            </a:pPr>
            <a:r>
              <a:rPr lang="vi-VN" dirty="0"/>
              <a:t>PHƯƠNG PHÁP</a:t>
            </a:r>
            <a:br>
              <a:rPr lang="vi-VN" dirty="0"/>
            </a:br>
            <a:r>
              <a:rPr lang="vi-VN" dirty="0"/>
              <a:t>CỤ THỂ</a:t>
            </a:r>
          </a:p>
        </p:txBody>
      </p:sp>
      <p:sp>
        <p:nvSpPr>
          <p:cNvPr id="247" name="Google Shape;247;p30"/>
          <p:cNvSpPr txBox="1">
            <a:spLocks noGrp="1"/>
          </p:cNvSpPr>
          <p:nvPr>
            <p:ph type="title" idx="2"/>
          </p:nvPr>
        </p:nvSpPr>
        <p:spPr>
          <a:xfrm>
            <a:off x="1692767" y="1114480"/>
            <a:ext cx="3795899" cy="10422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None/>
            </a:pPr>
            <a:r>
              <a:rPr lang="fr" dirty="0"/>
              <a:t>04</a:t>
            </a:r>
            <a:endParaRPr dirty="0"/>
          </a:p>
        </p:txBody>
      </p:sp>
      <p:cxnSp>
        <p:nvCxnSpPr>
          <p:cNvPr id="248" name="Google Shape;248;p30"/>
          <p:cNvCxnSpPr/>
          <p:nvPr/>
        </p:nvCxnSpPr>
        <p:spPr>
          <a:xfrm>
            <a:off x="3294106" y="2167469"/>
            <a:ext cx="2194560" cy="0"/>
          </a:xfrm>
          <a:prstGeom prst="straightConnector1">
            <a:avLst/>
          </a:prstGeom>
          <a:noFill/>
          <a:ln w="12700"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solidFill>
                  <a:schemeClr val="tx1"/>
                </a:solidFill>
              </a:rPr>
              <a:pPr/>
              <a:t>24</a:t>
            </a:fld>
            <a:endParaRPr lang="en-US" dirty="0">
              <a:solidFill>
                <a:schemeClr val="tx1"/>
              </a:solidFill>
            </a:endParaRPr>
          </a:p>
        </p:txBody>
      </p:sp>
    </p:spTree>
    <p:extLst>
      <p:ext uri="{BB962C8B-B14F-4D97-AF65-F5344CB8AC3E}">
        <p14:creationId xmlns:p14="http://schemas.microsoft.com/office/powerpoint/2010/main" val="3584716636"/>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4"/>
          <p:cNvSpPr txBox="1">
            <a:spLocks noGrp="1"/>
          </p:cNvSpPr>
          <p:nvPr>
            <p:ph type="subTitle" idx="1"/>
          </p:nvPr>
        </p:nvSpPr>
        <p:spPr>
          <a:xfrm>
            <a:off x="853806" y="1464904"/>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VGG16</a:t>
            </a:r>
            <a:endParaRPr sz="3200" b="1" dirty="0">
              <a:latin typeface="Encode Sans SemiBold" panose="020B0604020202020204" charset="0"/>
            </a:endParaRPr>
          </a:p>
        </p:txBody>
      </p:sp>
      <p:sp>
        <p:nvSpPr>
          <p:cNvPr id="346" name="Google Shape;346;p34"/>
          <p:cNvSpPr txBox="1">
            <a:spLocks noGrp="1"/>
          </p:cNvSpPr>
          <p:nvPr>
            <p:ph type="subTitle" idx="2"/>
          </p:nvPr>
        </p:nvSpPr>
        <p:spPr>
          <a:xfrm>
            <a:off x="853806" y="843869"/>
            <a:ext cx="2048100" cy="373200"/>
          </a:xfrm>
          <a:prstGeom prst="rect">
            <a:avLst/>
          </a:prstGeom>
          <a:noFill/>
          <a:ln>
            <a:noFill/>
          </a:ln>
          <a:effectLst/>
        </p:spPr>
        <p:txBody>
          <a:bodyPr spcFirstLastPara="1" wrap="square" lIns="36000" tIns="36000" rIns="36000" bIns="36000" anchor="b" anchorCtr="0">
            <a:noAutofit/>
          </a:bodyPr>
          <a:lstStyle/>
          <a:p>
            <a:pPr marL="0" lvl="0" indent="0" algn="ctr" rtl="0">
              <a:spcBef>
                <a:spcPts val="0"/>
              </a:spcBef>
              <a:spcAft>
                <a:spcPts val="0"/>
              </a:spcAft>
              <a:buNone/>
            </a:pPr>
            <a:r>
              <a:rPr lang="fr" dirty="0"/>
              <a:t>4.1</a:t>
            </a:r>
            <a:endParaRPr dirty="0"/>
          </a:p>
        </p:txBody>
      </p:sp>
      <p:sp>
        <p:nvSpPr>
          <p:cNvPr id="347" name="Google Shape;347;p34"/>
          <p:cNvSpPr txBox="1">
            <a:spLocks noGrp="1"/>
          </p:cNvSpPr>
          <p:nvPr>
            <p:ph type="subTitle" idx="3"/>
          </p:nvPr>
        </p:nvSpPr>
        <p:spPr>
          <a:xfrm>
            <a:off x="3576774" y="2348852"/>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ResNet50</a:t>
            </a:r>
            <a:endParaRPr sz="3200" b="1" dirty="0">
              <a:latin typeface="Encode Sans SemiBold" panose="020B0604020202020204" charset="0"/>
            </a:endParaRPr>
          </a:p>
        </p:txBody>
      </p:sp>
      <p:sp>
        <p:nvSpPr>
          <p:cNvPr id="348" name="Google Shape;348;p34"/>
          <p:cNvSpPr txBox="1">
            <a:spLocks noGrp="1"/>
          </p:cNvSpPr>
          <p:nvPr>
            <p:ph type="subTitle" idx="4"/>
          </p:nvPr>
        </p:nvSpPr>
        <p:spPr>
          <a:xfrm>
            <a:off x="3576771" y="1741887"/>
            <a:ext cx="2048100" cy="373200"/>
          </a:xfrm>
          <a:prstGeom prst="rect">
            <a:avLst/>
          </a:prstGeom>
          <a:noFill/>
          <a:ln>
            <a:noFill/>
          </a:ln>
          <a:effectLst/>
        </p:spPr>
        <p:txBody>
          <a:bodyPr spcFirstLastPara="1" wrap="square" lIns="36000" tIns="36000" rIns="36000" bIns="36000" anchor="b" anchorCtr="0">
            <a:noAutofit/>
          </a:bodyPr>
          <a:lstStyle/>
          <a:p>
            <a:pPr marL="0" indent="0"/>
            <a:r>
              <a:rPr lang="fr" dirty="0"/>
              <a:t>4.2</a:t>
            </a:r>
            <a:endParaRPr dirty="0"/>
          </a:p>
        </p:txBody>
      </p:sp>
      <p:sp>
        <p:nvSpPr>
          <p:cNvPr id="349" name="Google Shape;349;p34"/>
          <p:cNvSpPr txBox="1">
            <a:spLocks noGrp="1"/>
          </p:cNvSpPr>
          <p:nvPr>
            <p:ph type="subTitle" idx="5"/>
          </p:nvPr>
        </p:nvSpPr>
        <p:spPr>
          <a:xfrm>
            <a:off x="6242100" y="3351407"/>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Xception</a:t>
            </a:r>
            <a:endParaRPr sz="3200" b="1" dirty="0">
              <a:latin typeface="Encode Sans SemiBold" panose="020B0604020202020204" charset="0"/>
            </a:endParaRPr>
          </a:p>
        </p:txBody>
      </p:sp>
      <p:sp>
        <p:nvSpPr>
          <p:cNvPr id="350" name="Google Shape;350;p34"/>
          <p:cNvSpPr txBox="1">
            <a:spLocks noGrp="1"/>
          </p:cNvSpPr>
          <p:nvPr>
            <p:ph type="subTitle" idx="6"/>
          </p:nvPr>
        </p:nvSpPr>
        <p:spPr>
          <a:xfrm>
            <a:off x="6242094" y="2763401"/>
            <a:ext cx="2048100" cy="373200"/>
          </a:xfrm>
          <a:prstGeom prst="rect">
            <a:avLst/>
          </a:prstGeom>
          <a:noFill/>
          <a:ln>
            <a:noFill/>
          </a:ln>
          <a:effectLst/>
        </p:spPr>
        <p:txBody>
          <a:bodyPr spcFirstLastPara="1" wrap="square" lIns="36000" tIns="36000" rIns="36000" bIns="36000" anchor="b" anchorCtr="0">
            <a:noAutofit/>
          </a:bodyPr>
          <a:lstStyle/>
          <a:p>
            <a:pPr marL="0" indent="0"/>
            <a:r>
              <a:rPr lang="fr" dirty="0"/>
              <a:t>4.3</a:t>
            </a:r>
            <a:endParaRPr dirty="0"/>
          </a:p>
        </p:txBody>
      </p:sp>
      <p:sp>
        <p:nvSpPr>
          <p:cNvPr id="2" name="Slide Number Placeholder 1">
            <a:extLst>
              <a:ext uri="{FF2B5EF4-FFF2-40B4-BE49-F238E27FC236}">
                <a16:creationId xmlns:a16="http://schemas.microsoft.com/office/drawing/2014/main" id="{4F81B6EC-1D24-6BEE-E74A-B0D3836F8ACD}"/>
              </a:ext>
            </a:extLst>
          </p:cNvPr>
          <p:cNvSpPr>
            <a:spLocks noGrp="1"/>
          </p:cNvSpPr>
          <p:nvPr>
            <p:ph type="sldNum" sz="quarter" idx="16"/>
          </p:nvPr>
        </p:nvSpPr>
        <p:spPr/>
        <p:txBody>
          <a:bodyPr/>
          <a:lstStyle/>
          <a:p>
            <a:fld id="{F83997F8-C91B-4E09-A065-C8C07DC9F109}" type="slidenum">
              <a:rPr lang="en-US" smtClean="0"/>
              <a:pPr/>
              <a:t>25</a:t>
            </a:fld>
            <a:endParaRPr lang="en-US"/>
          </a:p>
        </p:txBody>
      </p:sp>
      <p:cxnSp>
        <p:nvCxnSpPr>
          <p:cNvPr id="17" name="Google Shape;248;p30">
            <a:extLst>
              <a:ext uri="{FF2B5EF4-FFF2-40B4-BE49-F238E27FC236}">
                <a16:creationId xmlns:a16="http://schemas.microsoft.com/office/drawing/2014/main" id="{A8A2B84C-DCA1-831A-F053-4F5700E67FCA}"/>
              </a:ext>
            </a:extLst>
          </p:cNvPr>
          <p:cNvCxnSpPr/>
          <p:nvPr/>
        </p:nvCxnSpPr>
        <p:spPr>
          <a:xfrm>
            <a:off x="853806" y="12170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18" name="Google Shape;248;p30">
            <a:extLst>
              <a:ext uri="{FF2B5EF4-FFF2-40B4-BE49-F238E27FC236}">
                <a16:creationId xmlns:a16="http://schemas.microsoft.com/office/drawing/2014/main" id="{4281DC9A-B985-D8CC-CDB5-C5509378BF51}"/>
              </a:ext>
            </a:extLst>
          </p:cNvPr>
          <p:cNvCxnSpPr/>
          <p:nvPr/>
        </p:nvCxnSpPr>
        <p:spPr>
          <a:xfrm>
            <a:off x="3576771" y="21386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2" name="Google Shape;248;p30">
            <a:extLst>
              <a:ext uri="{FF2B5EF4-FFF2-40B4-BE49-F238E27FC236}">
                <a16:creationId xmlns:a16="http://schemas.microsoft.com/office/drawing/2014/main" id="{AE32B3F4-EE80-966F-C7B3-E4B1B2919C1A}"/>
              </a:ext>
            </a:extLst>
          </p:cNvPr>
          <p:cNvCxnSpPr/>
          <p:nvPr/>
        </p:nvCxnSpPr>
        <p:spPr>
          <a:xfrm>
            <a:off x="6241938" y="31538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3" name="Google Shape;248;p30">
            <a:extLst>
              <a:ext uri="{FF2B5EF4-FFF2-40B4-BE49-F238E27FC236}">
                <a16:creationId xmlns:a16="http://schemas.microsoft.com/office/drawing/2014/main" id="{4A0AC193-883C-8C26-1638-CC2151C2EF0B}"/>
              </a:ext>
            </a:extLst>
          </p:cNvPr>
          <p:cNvCxnSpPr/>
          <p:nvPr/>
        </p:nvCxnSpPr>
        <p:spPr>
          <a:xfrm>
            <a:off x="853650" y="8438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6" name="Google Shape;248;p30">
            <a:extLst>
              <a:ext uri="{FF2B5EF4-FFF2-40B4-BE49-F238E27FC236}">
                <a16:creationId xmlns:a16="http://schemas.microsoft.com/office/drawing/2014/main" id="{91BED689-3EB1-3925-8C2A-B4B2A68707B9}"/>
              </a:ext>
            </a:extLst>
          </p:cNvPr>
          <p:cNvCxnSpPr/>
          <p:nvPr/>
        </p:nvCxnSpPr>
        <p:spPr>
          <a:xfrm>
            <a:off x="3576771" y="1741887"/>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7" name="Google Shape;248;p30">
            <a:extLst>
              <a:ext uri="{FF2B5EF4-FFF2-40B4-BE49-F238E27FC236}">
                <a16:creationId xmlns:a16="http://schemas.microsoft.com/office/drawing/2014/main" id="{7A26BD0B-0C9F-893A-D183-E00BA1EF9645}"/>
              </a:ext>
            </a:extLst>
          </p:cNvPr>
          <p:cNvCxnSpPr/>
          <p:nvPr/>
        </p:nvCxnSpPr>
        <p:spPr>
          <a:xfrm>
            <a:off x="6241938" y="2707469"/>
            <a:ext cx="2048256" cy="0"/>
          </a:xfrm>
          <a:prstGeom prst="straightConnector1">
            <a:avLst/>
          </a:prstGeom>
          <a:noFill/>
          <a:ln w="12700" cap="flat" cmpd="sng">
            <a:solidFill>
              <a:schemeClr val="bg1"/>
            </a:solidFill>
            <a:prstDash val="solid"/>
            <a:round/>
            <a:headEnd type="none" w="med" len="med"/>
            <a:tailEnd type="none" w="med" len="med"/>
          </a:ln>
        </p:spPr>
      </p:cxnSp>
      <p:grpSp>
        <p:nvGrpSpPr>
          <p:cNvPr id="28" name="Group 27">
            <a:extLst>
              <a:ext uri="{FF2B5EF4-FFF2-40B4-BE49-F238E27FC236}">
                <a16:creationId xmlns:a16="http://schemas.microsoft.com/office/drawing/2014/main" id="{6A167245-F06A-0479-C1CF-CCE5A570B55F}"/>
              </a:ext>
            </a:extLst>
          </p:cNvPr>
          <p:cNvGrpSpPr/>
          <p:nvPr/>
        </p:nvGrpSpPr>
        <p:grpSpPr>
          <a:xfrm rot="-1800000" flipH="1">
            <a:off x="7414384" y="-2033537"/>
            <a:ext cx="4440276" cy="6128011"/>
            <a:chOff x="-1491078" y="-564698"/>
            <a:chExt cx="4440276" cy="6128011"/>
          </a:xfrm>
        </p:grpSpPr>
        <p:sp>
          <p:nvSpPr>
            <p:cNvPr id="29" name="Google Shape;241;p30">
              <a:extLst>
                <a:ext uri="{FF2B5EF4-FFF2-40B4-BE49-F238E27FC236}">
                  <a16:creationId xmlns:a16="http://schemas.microsoft.com/office/drawing/2014/main" id="{F595B83C-735C-D40E-4498-7206B9168642}"/>
                </a:ext>
              </a:extLst>
            </p:cNvPr>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p30">
              <a:extLst>
                <a:ext uri="{FF2B5EF4-FFF2-40B4-BE49-F238E27FC236}">
                  <a16:creationId xmlns:a16="http://schemas.microsoft.com/office/drawing/2014/main" id="{A647780D-210A-1BBC-033A-A6130E3E17BE}"/>
                </a:ext>
              </a:extLst>
            </p:cNvPr>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p30">
              <a:extLst>
                <a:ext uri="{FF2B5EF4-FFF2-40B4-BE49-F238E27FC236}">
                  <a16:creationId xmlns:a16="http://schemas.microsoft.com/office/drawing/2014/main" id="{99A5535E-A7AA-1FED-5580-889BD4078CD8}"/>
                </a:ext>
              </a:extLst>
            </p:cNvPr>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244;p30">
              <a:extLst>
                <a:ext uri="{FF2B5EF4-FFF2-40B4-BE49-F238E27FC236}">
                  <a16:creationId xmlns:a16="http://schemas.microsoft.com/office/drawing/2014/main" id="{0D2EC14E-92FD-BAC7-0CC0-F2837B187F03}"/>
                </a:ext>
              </a:extLst>
            </p:cNvPr>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45;p30">
              <a:extLst>
                <a:ext uri="{FF2B5EF4-FFF2-40B4-BE49-F238E27FC236}">
                  <a16:creationId xmlns:a16="http://schemas.microsoft.com/office/drawing/2014/main" id="{7B8F86F7-C583-2987-8837-414E9EAC651E}"/>
                </a:ext>
              </a:extLst>
            </p:cNvPr>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roup 321">
            <a:extLst>
              <a:ext uri="{FF2B5EF4-FFF2-40B4-BE49-F238E27FC236}">
                <a16:creationId xmlns:a16="http://schemas.microsoft.com/office/drawing/2014/main" id="{FA0BDE16-B89B-6244-1C13-A8D35E677ABE}"/>
              </a:ext>
            </a:extLst>
          </p:cNvPr>
          <p:cNvGrpSpPr/>
          <p:nvPr/>
        </p:nvGrpSpPr>
        <p:grpSpPr>
          <a:xfrm rot="-2640000">
            <a:off x="-2271940" y="1712762"/>
            <a:ext cx="4440276" cy="6128011"/>
            <a:chOff x="-1491078" y="-564698"/>
            <a:chExt cx="4440276" cy="6128011"/>
          </a:xfrm>
        </p:grpSpPr>
        <p:sp>
          <p:nvSpPr>
            <p:cNvPr id="323" name="Google Shape;241;p30">
              <a:extLst>
                <a:ext uri="{FF2B5EF4-FFF2-40B4-BE49-F238E27FC236}">
                  <a16:creationId xmlns:a16="http://schemas.microsoft.com/office/drawing/2014/main" id="{A74F7B21-B65E-14DA-C993-D063585D4437}"/>
                </a:ext>
              </a:extLst>
            </p:cNvPr>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42;p30">
              <a:extLst>
                <a:ext uri="{FF2B5EF4-FFF2-40B4-BE49-F238E27FC236}">
                  <a16:creationId xmlns:a16="http://schemas.microsoft.com/office/drawing/2014/main" id="{EBA8DAF4-F60E-06DD-1E57-131CDA4B3864}"/>
                </a:ext>
              </a:extLst>
            </p:cNvPr>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43;p30">
              <a:extLst>
                <a:ext uri="{FF2B5EF4-FFF2-40B4-BE49-F238E27FC236}">
                  <a16:creationId xmlns:a16="http://schemas.microsoft.com/office/drawing/2014/main" id="{721B3612-8970-31E5-43F1-BE0887848179}"/>
                </a:ext>
              </a:extLst>
            </p:cNvPr>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244;p30">
              <a:extLst>
                <a:ext uri="{FF2B5EF4-FFF2-40B4-BE49-F238E27FC236}">
                  <a16:creationId xmlns:a16="http://schemas.microsoft.com/office/drawing/2014/main" id="{D4301CDB-A914-B5CD-FD7C-3465BCB1DE49}"/>
                </a:ext>
              </a:extLst>
            </p:cNvPr>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45;p30">
              <a:extLst>
                <a:ext uri="{FF2B5EF4-FFF2-40B4-BE49-F238E27FC236}">
                  <a16:creationId xmlns:a16="http://schemas.microsoft.com/office/drawing/2014/main" id="{51027143-24E8-ACAB-2CAF-799FFB8364BE}"/>
                </a:ext>
              </a:extLst>
            </p:cNvPr>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539500"/>
            <a:ext cx="6240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4.1</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26</a:t>
            </a:fld>
            <a:endParaRPr lang="en-US"/>
          </a:p>
        </p:txBody>
      </p:sp>
      <p:sp>
        <p:nvSpPr>
          <p:cNvPr id="19" name="Google Shape;234;p29">
            <a:extLst>
              <a:ext uri="{FF2B5EF4-FFF2-40B4-BE49-F238E27FC236}">
                <a16:creationId xmlns:a16="http://schemas.microsoft.com/office/drawing/2014/main" id="{2CD5A82D-FA44-71BD-C389-DB3866A59AA0}"/>
              </a:ext>
            </a:extLst>
          </p:cNvPr>
          <p:cNvSpPr txBox="1">
            <a:spLocks/>
          </p:cNvSpPr>
          <p:nvPr/>
        </p:nvSpPr>
        <p:spPr>
          <a:xfrm>
            <a:off x="4773600" y="1706373"/>
            <a:ext cx="3429612" cy="2957642"/>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dirty="0"/>
              <a:t>VGG16 có 13 lớp Convolutional để trích xuất đặc trưng hình ảnh, 5 lớp Max Pooling giảm kích thước đầu ra, và 3 lớp fully connected ở cuối để tổng hợp các đặc trưng. </a:t>
            </a:r>
          </a:p>
          <a:p>
            <a:pPr marL="285750" indent="-285750" algn="just">
              <a:lnSpc>
                <a:spcPct val="120000"/>
              </a:lnSpc>
            </a:pPr>
            <a:r>
              <a:rPr lang="vi-VN" sz="1400" dirty="0"/>
              <a:t>Output của fully-connected layer được đưa vào lớp Softmax để phân loại vào 1000 class.</a:t>
            </a:r>
            <a:endParaRPr lang="en-US" sz="1400" dirty="0"/>
          </a:p>
          <a:p>
            <a:pPr marL="285750" indent="-285750" algn="just">
              <a:lnSpc>
                <a:spcPct val="120000"/>
              </a:lnSpc>
            </a:pPr>
            <a:r>
              <a:rPr lang="en-US" sz="1400" dirty="0" err="1"/>
              <a:t>Đặc</a:t>
            </a:r>
            <a:r>
              <a:rPr lang="en-US" sz="1400" dirty="0"/>
              <a:t> </a:t>
            </a:r>
            <a:r>
              <a:rPr lang="en-US" sz="1400" dirty="0" err="1"/>
              <a:t>trưng</a:t>
            </a:r>
            <a:r>
              <a:rPr lang="en-US" sz="1400" dirty="0"/>
              <a:t> </a:t>
            </a:r>
            <a:r>
              <a:rPr lang="en-US" sz="1400" dirty="0" err="1"/>
              <a:t>được</a:t>
            </a:r>
            <a:r>
              <a:rPr lang="en-US" sz="1400" dirty="0"/>
              <a:t> </a:t>
            </a:r>
            <a:r>
              <a:rPr lang="en-US" sz="1400" dirty="0" err="1"/>
              <a:t>trích</a:t>
            </a:r>
            <a:r>
              <a:rPr lang="en-US" sz="1400" dirty="0"/>
              <a:t> </a:t>
            </a:r>
            <a:r>
              <a:rPr lang="en-US" sz="1400" dirty="0" err="1"/>
              <a:t>xuất</a:t>
            </a:r>
            <a:r>
              <a:rPr lang="en-US" sz="1400" dirty="0"/>
              <a:t> </a:t>
            </a:r>
            <a:r>
              <a:rPr lang="en-US" sz="1400" dirty="0" err="1"/>
              <a:t>sau</a:t>
            </a:r>
            <a:r>
              <a:rPr lang="en-US" sz="1400" dirty="0"/>
              <a:t> </a:t>
            </a:r>
            <a:r>
              <a:rPr lang="en-US" sz="1400" dirty="0" err="1"/>
              <a:t>lớp</a:t>
            </a:r>
            <a:r>
              <a:rPr lang="en-US" sz="1400" dirty="0"/>
              <a:t> Fully connected 1, </a:t>
            </a:r>
            <a:r>
              <a:rPr lang="en-US" sz="1400" dirty="0" err="1"/>
              <a:t>có</a:t>
            </a:r>
            <a:r>
              <a:rPr lang="en-US" sz="1400" dirty="0"/>
              <a:t> </a:t>
            </a:r>
            <a:r>
              <a:rPr lang="en-US" sz="1400" dirty="0" err="1"/>
              <a:t>kích</a:t>
            </a:r>
            <a:r>
              <a:rPr lang="en-US" sz="1400" dirty="0"/>
              <a:t> </a:t>
            </a:r>
            <a:r>
              <a:rPr lang="en-US" sz="1400" dirty="0" err="1"/>
              <a:t>thước</a:t>
            </a:r>
            <a:r>
              <a:rPr lang="en-US" sz="1400" dirty="0"/>
              <a:t> </a:t>
            </a:r>
            <a:r>
              <a:rPr lang="en-US" sz="1400" dirty="0" err="1"/>
              <a:t>1x1x4096</a:t>
            </a:r>
            <a:r>
              <a:rPr lang="en-US" sz="1400" dirty="0"/>
              <a:t>.</a:t>
            </a:r>
            <a:endParaRPr lang="vi-VN" sz="1400" dirty="0"/>
          </a:p>
          <a:p>
            <a:pPr marL="285750" indent="-285750" algn="just">
              <a:lnSpc>
                <a:spcPct val="120000"/>
              </a:lnSpc>
            </a:pPr>
            <a:endParaRPr lang="vi-VN" sz="1400" dirty="0"/>
          </a:p>
        </p:txBody>
      </p:sp>
      <p:sp>
        <p:nvSpPr>
          <p:cNvPr id="21" name="Google Shape;234;p29">
            <a:extLst>
              <a:ext uri="{FF2B5EF4-FFF2-40B4-BE49-F238E27FC236}">
                <a16:creationId xmlns:a16="http://schemas.microsoft.com/office/drawing/2014/main" id="{B4E87BD8-8E39-B1B9-A090-CCBDEF269C7F}"/>
              </a:ext>
            </a:extLst>
          </p:cNvPr>
          <p:cNvSpPr txBox="1">
            <a:spLocks/>
          </p:cNvSpPr>
          <p:nvPr/>
        </p:nvSpPr>
        <p:spPr>
          <a:xfrm>
            <a:off x="1232706" y="3905404"/>
            <a:ext cx="2576962"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7. </a:t>
            </a:r>
            <a:r>
              <a:rPr lang="en-US" i="1" dirty="0" err="1"/>
              <a:t>Kiến</a:t>
            </a:r>
            <a:r>
              <a:rPr lang="en-US" i="1" dirty="0"/>
              <a:t> </a:t>
            </a:r>
            <a:r>
              <a:rPr lang="en-US" i="1" dirty="0" err="1"/>
              <a:t>trúc</a:t>
            </a:r>
            <a:r>
              <a:rPr lang="en-US" i="1" dirty="0"/>
              <a:t> </a:t>
            </a:r>
            <a:r>
              <a:rPr lang="en-US" i="1" dirty="0" err="1"/>
              <a:t>VGG16</a:t>
            </a:r>
            <a:endParaRPr lang="vi-VN" i="1" dirty="0"/>
          </a:p>
        </p:txBody>
      </p:sp>
      <p:sp>
        <p:nvSpPr>
          <p:cNvPr id="3" name="Google Shape;308;p33">
            <a:extLst>
              <a:ext uri="{FF2B5EF4-FFF2-40B4-BE49-F238E27FC236}">
                <a16:creationId xmlns:a16="http://schemas.microsoft.com/office/drawing/2014/main" id="{8999B74C-BA54-84BB-FCA7-BA153A1A46E4}"/>
              </a:ext>
            </a:extLst>
          </p:cNvPr>
          <p:cNvSpPr txBox="1">
            <a:spLocks/>
          </p:cNvSpPr>
          <p:nvPr/>
        </p:nvSpPr>
        <p:spPr>
          <a:xfrm>
            <a:off x="1471175" y="539500"/>
            <a:ext cx="21000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VGG16</a:t>
            </a:r>
          </a:p>
        </p:txBody>
      </p:sp>
      <p:pic>
        <p:nvPicPr>
          <p:cNvPr id="5" name="Picture 2" descr="https://lh7-us.googleusercontent.com/7NcAM2wbrsOGlE8WZDCY00C1GATQQTvftAoNa2D9gg9_zAbnYCMeIh4igxz3xIB6v8QbtptMhSaMOyJdFRl0ZIIpZb5QUsyJ7RSwirO1ApSi4G3l35_rvOJUeQRrCgkV483vsqDNcbT831bShV5Yejo">
            <a:extLst>
              <a:ext uri="{FF2B5EF4-FFF2-40B4-BE49-F238E27FC236}">
                <a16:creationId xmlns:a16="http://schemas.microsoft.com/office/drawing/2014/main" id="{C258DA5F-9F56-7C86-6E1A-828A2041D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2375" y="1535170"/>
            <a:ext cx="3937678" cy="2302430"/>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8490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539500"/>
            <a:ext cx="6240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4.1</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27</a:t>
            </a:fld>
            <a:endParaRPr lang="en-US"/>
          </a:p>
        </p:txBody>
      </p:sp>
      <p:sp>
        <p:nvSpPr>
          <p:cNvPr id="21" name="Google Shape;234;p29">
            <a:extLst>
              <a:ext uri="{FF2B5EF4-FFF2-40B4-BE49-F238E27FC236}">
                <a16:creationId xmlns:a16="http://schemas.microsoft.com/office/drawing/2014/main" id="{B4E87BD8-8E39-B1B9-A090-CCBDEF269C7F}"/>
              </a:ext>
            </a:extLst>
          </p:cNvPr>
          <p:cNvSpPr txBox="1">
            <a:spLocks/>
          </p:cNvSpPr>
          <p:nvPr/>
        </p:nvSpPr>
        <p:spPr>
          <a:xfrm>
            <a:off x="4694402" y="4394403"/>
            <a:ext cx="2576962"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8. </a:t>
            </a:r>
            <a:r>
              <a:rPr lang="en-US" i="1" dirty="0" err="1"/>
              <a:t>Cách</a:t>
            </a:r>
            <a:r>
              <a:rPr lang="en-US" i="1" dirty="0"/>
              <a:t> </a:t>
            </a:r>
            <a:r>
              <a:rPr lang="en-US" i="1" dirty="0" err="1"/>
              <a:t>sử</a:t>
            </a:r>
            <a:r>
              <a:rPr lang="en-US" i="1" dirty="0"/>
              <a:t> </a:t>
            </a:r>
            <a:r>
              <a:rPr lang="en-US" i="1" dirty="0" err="1"/>
              <a:t>dụng</a:t>
            </a:r>
            <a:r>
              <a:rPr lang="en-US" i="1" dirty="0"/>
              <a:t> </a:t>
            </a:r>
            <a:r>
              <a:rPr lang="en-US" i="1" dirty="0" err="1"/>
              <a:t>VGG16</a:t>
            </a:r>
            <a:endParaRPr lang="vi-VN" i="1" dirty="0"/>
          </a:p>
        </p:txBody>
      </p:sp>
      <p:sp>
        <p:nvSpPr>
          <p:cNvPr id="3" name="Google Shape;308;p33">
            <a:extLst>
              <a:ext uri="{FF2B5EF4-FFF2-40B4-BE49-F238E27FC236}">
                <a16:creationId xmlns:a16="http://schemas.microsoft.com/office/drawing/2014/main" id="{8999B74C-BA54-84BB-FCA7-BA153A1A46E4}"/>
              </a:ext>
            </a:extLst>
          </p:cNvPr>
          <p:cNvSpPr txBox="1">
            <a:spLocks/>
          </p:cNvSpPr>
          <p:nvPr/>
        </p:nvSpPr>
        <p:spPr>
          <a:xfrm>
            <a:off x="1471175" y="539500"/>
            <a:ext cx="21000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VGG16</a:t>
            </a:r>
          </a:p>
        </p:txBody>
      </p:sp>
      <p:pic>
        <p:nvPicPr>
          <p:cNvPr id="6" name="Picture 5">
            <a:extLst>
              <a:ext uri="{FF2B5EF4-FFF2-40B4-BE49-F238E27FC236}">
                <a16:creationId xmlns:a16="http://schemas.microsoft.com/office/drawing/2014/main" id="{2A4B76C6-A3E8-3503-3CA6-3B3CDC0FB7DF}"/>
              </a:ext>
            </a:extLst>
          </p:cNvPr>
          <p:cNvPicPr>
            <a:picLocks noChangeAspect="1"/>
          </p:cNvPicPr>
          <p:nvPr/>
        </p:nvPicPr>
        <p:blipFill>
          <a:blip r:embed="rId3"/>
          <a:stretch>
            <a:fillRect/>
          </a:stretch>
        </p:blipFill>
        <p:spPr>
          <a:xfrm>
            <a:off x="1012785" y="1484310"/>
            <a:ext cx="5690415" cy="941580"/>
          </a:xfrm>
          <a:prstGeom prst="rect">
            <a:avLst/>
          </a:prstGeom>
        </p:spPr>
      </p:pic>
      <p:pic>
        <p:nvPicPr>
          <p:cNvPr id="8" name="Picture 7">
            <a:extLst>
              <a:ext uri="{FF2B5EF4-FFF2-40B4-BE49-F238E27FC236}">
                <a16:creationId xmlns:a16="http://schemas.microsoft.com/office/drawing/2014/main" id="{7D2DE007-6C53-E8DA-7132-1E90FCA1C817}"/>
              </a:ext>
            </a:extLst>
          </p:cNvPr>
          <p:cNvPicPr>
            <a:picLocks noChangeAspect="1"/>
          </p:cNvPicPr>
          <p:nvPr/>
        </p:nvPicPr>
        <p:blipFill>
          <a:blip r:embed="rId4"/>
          <a:stretch>
            <a:fillRect/>
          </a:stretch>
        </p:blipFill>
        <p:spPr>
          <a:xfrm>
            <a:off x="1012785" y="2425890"/>
            <a:ext cx="3436815" cy="2289456"/>
          </a:xfrm>
          <a:prstGeom prst="rect">
            <a:avLst/>
          </a:prstGeom>
        </p:spPr>
      </p:pic>
      <p:pic>
        <p:nvPicPr>
          <p:cNvPr id="10" name="Picture 9">
            <a:extLst>
              <a:ext uri="{FF2B5EF4-FFF2-40B4-BE49-F238E27FC236}">
                <a16:creationId xmlns:a16="http://schemas.microsoft.com/office/drawing/2014/main" id="{69ABB0E7-BD81-1ACD-C259-51EF2FD1CC66}"/>
              </a:ext>
            </a:extLst>
          </p:cNvPr>
          <p:cNvPicPr>
            <a:picLocks noChangeAspect="1"/>
          </p:cNvPicPr>
          <p:nvPr/>
        </p:nvPicPr>
        <p:blipFill rotWithShape="1">
          <a:blip r:embed="rId5"/>
          <a:srcRect r="31895"/>
          <a:stretch/>
        </p:blipFill>
        <p:spPr>
          <a:xfrm>
            <a:off x="1012785" y="1056053"/>
            <a:ext cx="3105615" cy="426476"/>
          </a:xfrm>
          <a:prstGeom prst="rect">
            <a:avLst/>
          </a:prstGeom>
        </p:spPr>
      </p:pic>
      <p:sp>
        <p:nvSpPr>
          <p:cNvPr id="4" name="Rectangle 3">
            <a:extLst>
              <a:ext uri="{FF2B5EF4-FFF2-40B4-BE49-F238E27FC236}">
                <a16:creationId xmlns:a16="http://schemas.microsoft.com/office/drawing/2014/main" id="{686C2797-3A03-0DC6-0B47-884B77A98410}"/>
              </a:ext>
            </a:extLst>
          </p:cNvPr>
          <p:cNvSpPr/>
          <p:nvPr/>
        </p:nvSpPr>
        <p:spPr>
          <a:xfrm>
            <a:off x="1012785" y="3732362"/>
            <a:ext cx="3303275" cy="29904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853669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4"/>
          <p:cNvSpPr txBox="1">
            <a:spLocks noGrp="1"/>
          </p:cNvSpPr>
          <p:nvPr>
            <p:ph type="subTitle" idx="1"/>
          </p:nvPr>
        </p:nvSpPr>
        <p:spPr>
          <a:xfrm>
            <a:off x="853806" y="1464904"/>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VGG16</a:t>
            </a:r>
            <a:endParaRPr sz="3200" b="1" dirty="0">
              <a:latin typeface="Encode Sans SemiBold" panose="020B0604020202020204" charset="0"/>
            </a:endParaRPr>
          </a:p>
        </p:txBody>
      </p:sp>
      <p:sp>
        <p:nvSpPr>
          <p:cNvPr id="346" name="Google Shape;346;p34"/>
          <p:cNvSpPr txBox="1">
            <a:spLocks noGrp="1"/>
          </p:cNvSpPr>
          <p:nvPr>
            <p:ph type="subTitle" idx="2"/>
          </p:nvPr>
        </p:nvSpPr>
        <p:spPr>
          <a:xfrm>
            <a:off x="853806" y="843869"/>
            <a:ext cx="2048100" cy="373200"/>
          </a:xfrm>
          <a:prstGeom prst="rect">
            <a:avLst/>
          </a:prstGeom>
          <a:noFill/>
          <a:ln>
            <a:noFill/>
          </a:ln>
          <a:effectLst/>
        </p:spPr>
        <p:txBody>
          <a:bodyPr spcFirstLastPara="1" wrap="square" lIns="36000" tIns="36000" rIns="36000" bIns="36000" anchor="b" anchorCtr="0">
            <a:noAutofit/>
          </a:bodyPr>
          <a:lstStyle/>
          <a:p>
            <a:pPr marL="0" lvl="0" indent="0" algn="ctr" rtl="0">
              <a:spcBef>
                <a:spcPts val="0"/>
              </a:spcBef>
              <a:spcAft>
                <a:spcPts val="0"/>
              </a:spcAft>
              <a:buNone/>
            </a:pPr>
            <a:r>
              <a:rPr lang="fr" dirty="0"/>
              <a:t>4.1</a:t>
            </a:r>
            <a:endParaRPr dirty="0"/>
          </a:p>
        </p:txBody>
      </p:sp>
      <p:sp>
        <p:nvSpPr>
          <p:cNvPr id="347" name="Google Shape;347;p34"/>
          <p:cNvSpPr txBox="1">
            <a:spLocks noGrp="1"/>
          </p:cNvSpPr>
          <p:nvPr>
            <p:ph type="subTitle" idx="3"/>
          </p:nvPr>
        </p:nvSpPr>
        <p:spPr>
          <a:xfrm>
            <a:off x="3576774" y="2348852"/>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ResNet50</a:t>
            </a:r>
            <a:endParaRPr sz="3200" b="1" dirty="0">
              <a:latin typeface="Encode Sans SemiBold" panose="020B0604020202020204" charset="0"/>
            </a:endParaRPr>
          </a:p>
        </p:txBody>
      </p:sp>
      <p:sp>
        <p:nvSpPr>
          <p:cNvPr id="348" name="Google Shape;348;p34"/>
          <p:cNvSpPr txBox="1">
            <a:spLocks noGrp="1"/>
          </p:cNvSpPr>
          <p:nvPr>
            <p:ph type="subTitle" idx="4"/>
          </p:nvPr>
        </p:nvSpPr>
        <p:spPr>
          <a:xfrm>
            <a:off x="3576771" y="1741887"/>
            <a:ext cx="2048100" cy="373200"/>
          </a:xfrm>
          <a:prstGeom prst="rect">
            <a:avLst/>
          </a:prstGeom>
          <a:noFill/>
          <a:ln>
            <a:noFill/>
          </a:ln>
          <a:effectLst/>
        </p:spPr>
        <p:txBody>
          <a:bodyPr spcFirstLastPara="1" wrap="square" lIns="36000" tIns="36000" rIns="36000" bIns="36000" anchor="b" anchorCtr="0">
            <a:noAutofit/>
          </a:bodyPr>
          <a:lstStyle/>
          <a:p>
            <a:pPr marL="0" indent="0"/>
            <a:r>
              <a:rPr lang="fr" dirty="0"/>
              <a:t>4.2</a:t>
            </a:r>
            <a:endParaRPr dirty="0"/>
          </a:p>
        </p:txBody>
      </p:sp>
      <p:sp>
        <p:nvSpPr>
          <p:cNvPr id="349" name="Google Shape;349;p34"/>
          <p:cNvSpPr txBox="1">
            <a:spLocks noGrp="1"/>
          </p:cNvSpPr>
          <p:nvPr>
            <p:ph type="subTitle" idx="5"/>
          </p:nvPr>
        </p:nvSpPr>
        <p:spPr>
          <a:xfrm>
            <a:off x="6242100" y="3351407"/>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Xception</a:t>
            </a:r>
            <a:endParaRPr sz="3200" b="1" dirty="0">
              <a:latin typeface="Encode Sans SemiBold" panose="020B0604020202020204" charset="0"/>
            </a:endParaRPr>
          </a:p>
        </p:txBody>
      </p:sp>
      <p:sp>
        <p:nvSpPr>
          <p:cNvPr id="350" name="Google Shape;350;p34"/>
          <p:cNvSpPr txBox="1">
            <a:spLocks noGrp="1"/>
          </p:cNvSpPr>
          <p:nvPr>
            <p:ph type="subTitle" idx="6"/>
          </p:nvPr>
        </p:nvSpPr>
        <p:spPr>
          <a:xfrm>
            <a:off x="6242094" y="2763401"/>
            <a:ext cx="2048100" cy="373200"/>
          </a:xfrm>
          <a:prstGeom prst="rect">
            <a:avLst/>
          </a:prstGeom>
          <a:noFill/>
          <a:ln>
            <a:noFill/>
          </a:ln>
          <a:effectLst/>
        </p:spPr>
        <p:txBody>
          <a:bodyPr spcFirstLastPara="1" wrap="square" lIns="36000" tIns="36000" rIns="36000" bIns="36000" anchor="b" anchorCtr="0">
            <a:noAutofit/>
          </a:bodyPr>
          <a:lstStyle/>
          <a:p>
            <a:pPr marL="0" indent="0"/>
            <a:r>
              <a:rPr lang="fr" dirty="0"/>
              <a:t>4.3</a:t>
            </a:r>
            <a:endParaRPr dirty="0"/>
          </a:p>
        </p:txBody>
      </p:sp>
      <p:sp>
        <p:nvSpPr>
          <p:cNvPr id="2" name="Slide Number Placeholder 1">
            <a:extLst>
              <a:ext uri="{FF2B5EF4-FFF2-40B4-BE49-F238E27FC236}">
                <a16:creationId xmlns:a16="http://schemas.microsoft.com/office/drawing/2014/main" id="{4F81B6EC-1D24-6BEE-E74A-B0D3836F8ACD}"/>
              </a:ext>
            </a:extLst>
          </p:cNvPr>
          <p:cNvSpPr>
            <a:spLocks noGrp="1"/>
          </p:cNvSpPr>
          <p:nvPr>
            <p:ph type="sldNum" sz="quarter" idx="16"/>
          </p:nvPr>
        </p:nvSpPr>
        <p:spPr/>
        <p:txBody>
          <a:bodyPr/>
          <a:lstStyle/>
          <a:p>
            <a:fld id="{F83997F8-C91B-4E09-A065-C8C07DC9F109}" type="slidenum">
              <a:rPr lang="en-US" smtClean="0"/>
              <a:pPr/>
              <a:t>28</a:t>
            </a:fld>
            <a:endParaRPr lang="en-US"/>
          </a:p>
        </p:txBody>
      </p:sp>
      <p:cxnSp>
        <p:nvCxnSpPr>
          <p:cNvPr id="17" name="Google Shape;248;p30">
            <a:extLst>
              <a:ext uri="{FF2B5EF4-FFF2-40B4-BE49-F238E27FC236}">
                <a16:creationId xmlns:a16="http://schemas.microsoft.com/office/drawing/2014/main" id="{A8A2B84C-DCA1-831A-F053-4F5700E67FCA}"/>
              </a:ext>
            </a:extLst>
          </p:cNvPr>
          <p:cNvCxnSpPr/>
          <p:nvPr/>
        </p:nvCxnSpPr>
        <p:spPr>
          <a:xfrm>
            <a:off x="853806" y="12170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18" name="Google Shape;248;p30">
            <a:extLst>
              <a:ext uri="{FF2B5EF4-FFF2-40B4-BE49-F238E27FC236}">
                <a16:creationId xmlns:a16="http://schemas.microsoft.com/office/drawing/2014/main" id="{4281DC9A-B985-D8CC-CDB5-C5509378BF51}"/>
              </a:ext>
            </a:extLst>
          </p:cNvPr>
          <p:cNvCxnSpPr/>
          <p:nvPr/>
        </p:nvCxnSpPr>
        <p:spPr>
          <a:xfrm>
            <a:off x="3576771" y="21386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2" name="Google Shape;248;p30">
            <a:extLst>
              <a:ext uri="{FF2B5EF4-FFF2-40B4-BE49-F238E27FC236}">
                <a16:creationId xmlns:a16="http://schemas.microsoft.com/office/drawing/2014/main" id="{AE32B3F4-EE80-966F-C7B3-E4B1B2919C1A}"/>
              </a:ext>
            </a:extLst>
          </p:cNvPr>
          <p:cNvCxnSpPr/>
          <p:nvPr/>
        </p:nvCxnSpPr>
        <p:spPr>
          <a:xfrm>
            <a:off x="6241938" y="31538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3" name="Google Shape;248;p30">
            <a:extLst>
              <a:ext uri="{FF2B5EF4-FFF2-40B4-BE49-F238E27FC236}">
                <a16:creationId xmlns:a16="http://schemas.microsoft.com/office/drawing/2014/main" id="{4A0AC193-883C-8C26-1638-CC2151C2EF0B}"/>
              </a:ext>
            </a:extLst>
          </p:cNvPr>
          <p:cNvCxnSpPr/>
          <p:nvPr/>
        </p:nvCxnSpPr>
        <p:spPr>
          <a:xfrm>
            <a:off x="853650" y="8438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6" name="Google Shape;248;p30">
            <a:extLst>
              <a:ext uri="{FF2B5EF4-FFF2-40B4-BE49-F238E27FC236}">
                <a16:creationId xmlns:a16="http://schemas.microsoft.com/office/drawing/2014/main" id="{91BED689-3EB1-3925-8C2A-B4B2A68707B9}"/>
              </a:ext>
            </a:extLst>
          </p:cNvPr>
          <p:cNvCxnSpPr/>
          <p:nvPr/>
        </p:nvCxnSpPr>
        <p:spPr>
          <a:xfrm>
            <a:off x="3576771" y="1741887"/>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7" name="Google Shape;248;p30">
            <a:extLst>
              <a:ext uri="{FF2B5EF4-FFF2-40B4-BE49-F238E27FC236}">
                <a16:creationId xmlns:a16="http://schemas.microsoft.com/office/drawing/2014/main" id="{7A26BD0B-0C9F-893A-D183-E00BA1EF9645}"/>
              </a:ext>
            </a:extLst>
          </p:cNvPr>
          <p:cNvCxnSpPr/>
          <p:nvPr/>
        </p:nvCxnSpPr>
        <p:spPr>
          <a:xfrm>
            <a:off x="6241938" y="2707469"/>
            <a:ext cx="2048256" cy="0"/>
          </a:xfrm>
          <a:prstGeom prst="straightConnector1">
            <a:avLst/>
          </a:prstGeom>
          <a:noFill/>
          <a:ln w="12700" cap="flat" cmpd="sng">
            <a:solidFill>
              <a:schemeClr val="bg1"/>
            </a:solidFill>
            <a:prstDash val="solid"/>
            <a:round/>
            <a:headEnd type="none" w="med" len="med"/>
            <a:tailEnd type="none" w="med" len="med"/>
          </a:ln>
        </p:spPr>
      </p:cxnSp>
      <p:grpSp>
        <p:nvGrpSpPr>
          <p:cNvPr id="28" name="Group 27">
            <a:extLst>
              <a:ext uri="{FF2B5EF4-FFF2-40B4-BE49-F238E27FC236}">
                <a16:creationId xmlns:a16="http://schemas.microsoft.com/office/drawing/2014/main" id="{6A167245-F06A-0479-C1CF-CCE5A570B55F}"/>
              </a:ext>
            </a:extLst>
          </p:cNvPr>
          <p:cNvGrpSpPr/>
          <p:nvPr/>
        </p:nvGrpSpPr>
        <p:grpSpPr>
          <a:xfrm rot="-1800000" flipH="1">
            <a:off x="7414384" y="-2033537"/>
            <a:ext cx="4440276" cy="6128011"/>
            <a:chOff x="-1491078" y="-564698"/>
            <a:chExt cx="4440276" cy="6128011"/>
          </a:xfrm>
        </p:grpSpPr>
        <p:sp>
          <p:nvSpPr>
            <p:cNvPr id="29" name="Google Shape;241;p30">
              <a:extLst>
                <a:ext uri="{FF2B5EF4-FFF2-40B4-BE49-F238E27FC236}">
                  <a16:creationId xmlns:a16="http://schemas.microsoft.com/office/drawing/2014/main" id="{F595B83C-735C-D40E-4498-7206B9168642}"/>
                </a:ext>
              </a:extLst>
            </p:cNvPr>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p30">
              <a:extLst>
                <a:ext uri="{FF2B5EF4-FFF2-40B4-BE49-F238E27FC236}">
                  <a16:creationId xmlns:a16="http://schemas.microsoft.com/office/drawing/2014/main" id="{A647780D-210A-1BBC-033A-A6130E3E17BE}"/>
                </a:ext>
              </a:extLst>
            </p:cNvPr>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p30">
              <a:extLst>
                <a:ext uri="{FF2B5EF4-FFF2-40B4-BE49-F238E27FC236}">
                  <a16:creationId xmlns:a16="http://schemas.microsoft.com/office/drawing/2014/main" id="{99A5535E-A7AA-1FED-5580-889BD4078CD8}"/>
                </a:ext>
              </a:extLst>
            </p:cNvPr>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244;p30">
              <a:extLst>
                <a:ext uri="{FF2B5EF4-FFF2-40B4-BE49-F238E27FC236}">
                  <a16:creationId xmlns:a16="http://schemas.microsoft.com/office/drawing/2014/main" id="{0D2EC14E-92FD-BAC7-0CC0-F2837B187F03}"/>
                </a:ext>
              </a:extLst>
            </p:cNvPr>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45;p30">
              <a:extLst>
                <a:ext uri="{FF2B5EF4-FFF2-40B4-BE49-F238E27FC236}">
                  <a16:creationId xmlns:a16="http://schemas.microsoft.com/office/drawing/2014/main" id="{7B8F86F7-C583-2987-8837-414E9EAC651E}"/>
                </a:ext>
              </a:extLst>
            </p:cNvPr>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roup 321">
            <a:extLst>
              <a:ext uri="{FF2B5EF4-FFF2-40B4-BE49-F238E27FC236}">
                <a16:creationId xmlns:a16="http://schemas.microsoft.com/office/drawing/2014/main" id="{FA0BDE16-B89B-6244-1C13-A8D35E677ABE}"/>
              </a:ext>
            </a:extLst>
          </p:cNvPr>
          <p:cNvGrpSpPr/>
          <p:nvPr/>
        </p:nvGrpSpPr>
        <p:grpSpPr>
          <a:xfrm rot="-2640000">
            <a:off x="-2271940" y="1712762"/>
            <a:ext cx="4440276" cy="6128011"/>
            <a:chOff x="-1491078" y="-564698"/>
            <a:chExt cx="4440276" cy="6128011"/>
          </a:xfrm>
        </p:grpSpPr>
        <p:sp>
          <p:nvSpPr>
            <p:cNvPr id="323" name="Google Shape;241;p30">
              <a:extLst>
                <a:ext uri="{FF2B5EF4-FFF2-40B4-BE49-F238E27FC236}">
                  <a16:creationId xmlns:a16="http://schemas.microsoft.com/office/drawing/2014/main" id="{A74F7B21-B65E-14DA-C993-D063585D4437}"/>
                </a:ext>
              </a:extLst>
            </p:cNvPr>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42;p30">
              <a:extLst>
                <a:ext uri="{FF2B5EF4-FFF2-40B4-BE49-F238E27FC236}">
                  <a16:creationId xmlns:a16="http://schemas.microsoft.com/office/drawing/2014/main" id="{EBA8DAF4-F60E-06DD-1E57-131CDA4B3864}"/>
                </a:ext>
              </a:extLst>
            </p:cNvPr>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43;p30">
              <a:extLst>
                <a:ext uri="{FF2B5EF4-FFF2-40B4-BE49-F238E27FC236}">
                  <a16:creationId xmlns:a16="http://schemas.microsoft.com/office/drawing/2014/main" id="{721B3612-8970-31E5-43F1-BE0887848179}"/>
                </a:ext>
              </a:extLst>
            </p:cNvPr>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244;p30">
              <a:extLst>
                <a:ext uri="{FF2B5EF4-FFF2-40B4-BE49-F238E27FC236}">
                  <a16:creationId xmlns:a16="http://schemas.microsoft.com/office/drawing/2014/main" id="{D4301CDB-A914-B5CD-FD7C-3465BCB1DE49}"/>
                </a:ext>
              </a:extLst>
            </p:cNvPr>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45;p30">
              <a:extLst>
                <a:ext uri="{FF2B5EF4-FFF2-40B4-BE49-F238E27FC236}">
                  <a16:creationId xmlns:a16="http://schemas.microsoft.com/office/drawing/2014/main" id="{51027143-24E8-ACAB-2CAF-799FFB8364BE}"/>
                </a:ext>
              </a:extLst>
            </p:cNvPr>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39688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3" y="470700"/>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4.2</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29</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3" y="470700"/>
            <a:ext cx="21144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ResNet50</a:t>
            </a:r>
          </a:p>
        </p:txBody>
      </p:sp>
      <p:sp>
        <p:nvSpPr>
          <p:cNvPr id="20" name="Google Shape;234;p29">
            <a:extLst>
              <a:ext uri="{FF2B5EF4-FFF2-40B4-BE49-F238E27FC236}">
                <a16:creationId xmlns:a16="http://schemas.microsoft.com/office/drawing/2014/main" id="{B463D097-FDFA-FB3C-BD81-D75D759AACD9}"/>
              </a:ext>
            </a:extLst>
          </p:cNvPr>
          <p:cNvSpPr txBox="1">
            <a:spLocks/>
          </p:cNvSpPr>
          <p:nvPr/>
        </p:nvSpPr>
        <p:spPr>
          <a:xfrm>
            <a:off x="722372" y="1026799"/>
            <a:ext cx="4245625" cy="825921"/>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b="1" dirty="0"/>
              <a:t>Ý </a:t>
            </a:r>
            <a:r>
              <a:rPr lang="en-US" sz="1400" b="1" dirty="0" err="1"/>
              <a:t>tưởng</a:t>
            </a:r>
            <a:r>
              <a:rPr lang="en-US" sz="1400" b="1" dirty="0"/>
              <a:t>: </a:t>
            </a:r>
            <a:r>
              <a:rPr lang="vi-VN" sz="1400" dirty="0"/>
              <a:t>ResNet học cách giữ lại thông tin đầu vào và chỉ học thêm các thay đổi nhỏ qua từng lớp để đưa nó đến gần hơn với giá trị đầu ra thực sự.</a:t>
            </a:r>
          </a:p>
        </p:txBody>
      </p:sp>
      <p:pic>
        <p:nvPicPr>
          <p:cNvPr id="23" name="Picture 22" descr="A black and white square with a black background&#10;&#10;Description automatically generated">
            <a:extLst>
              <a:ext uri="{FF2B5EF4-FFF2-40B4-BE49-F238E27FC236}">
                <a16:creationId xmlns:a16="http://schemas.microsoft.com/office/drawing/2014/main" id="{E7DE470F-3C45-B28C-8FF2-2EE0457E529C}"/>
              </a:ext>
            </a:extLst>
          </p:cNvPr>
          <p:cNvPicPr>
            <a:picLocks noChangeAspect="1"/>
          </p:cNvPicPr>
          <p:nvPr/>
        </p:nvPicPr>
        <p:blipFill>
          <a:blip r:embed="rId3"/>
          <a:stretch>
            <a:fillRect/>
          </a:stretch>
        </p:blipFill>
        <p:spPr>
          <a:xfrm>
            <a:off x="5426438" y="1734602"/>
            <a:ext cx="3073200" cy="720282"/>
          </a:xfrm>
          <a:prstGeom prst="rect">
            <a:avLst/>
          </a:prstGeom>
          <a:effectLst>
            <a:outerShdw blurRad="50800" dist="38100" dir="13500000" algn="br" rotWithShape="0">
              <a:prstClr val="black">
                <a:alpha val="40000"/>
              </a:prstClr>
            </a:outerShdw>
          </a:effectLst>
        </p:spPr>
      </p:pic>
      <p:pic>
        <p:nvPicPr>
          <p:cNvPr id="25" name="Picture 24" descr="A white question mark on a black background&#10;&#10;Description automatically generated">
            <a:extLst>
              <a:ext uri="{FF2B5EF4-FFF2-40B4-BE49-F238E27FC236}">
                <a16:creationId xmlns:a16="http://schemas.microsoft.com/office/drawing/2014/main" id="{A9DBD757-8C6B-76CF-A77B-78B68659BB46}"/>
              </a:ext>
            </a:extLst>
          </p:cNvPr>
          <p:cNvPicPr>
            <a:picLocks noChangeAspect="1"/>
          </p:cNvPicPr>
          <p:nvPr/>
        </p:nvPicPr>
        <p:blipFill>
          <a:blip r:embed="rId4"/>
          <a:stretch>
            <a:fillRect/>
          </a:stretch>
        </p:blipFill>
        <p:spPr>
          <a:xfrm>
            <a:off x="5426438" y="888532"/>
            <a:ext cx="3073200" cy="726284"/>
          </a:xfrm>
          <a:prstGeom prst="rect">
            <a:avLst/>
          </a:prstGeom>
          <a:effectLst>
            <a:outerShdw blurRad="50800" dist="38100" dir="13500000" algn="br" rotWithShape="0">
              <a:prstClr val="black">
                <a:alpha val="40000"/>
              </a:prstClr>
            </a:outerShdw>
          </a:effectLst>
        </p:spPr>
      </p:pic>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5674557" y="2489302"/>
            <a:ext cx="2576962"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9. Minh </a:t>
            </a:r>
            <a:r>
              <a:rPr lang="en-US" i="1" dirty="0" err="1"/>
              <a:t>họa</a:t>
            </a:r>
            <a:r>
              <a:rPr lang="en-US" i="1" dirty="0"/>
              <a:t> ý </a:t>
            </a:r>
            <a:r>
              <a:rPr lang="en-US" i="1" dirty="0" err="1"/>
              <a:t>tưởng</a:t>
            </a:r>
            <a:r>
              <a:rPr lang="en-US" i="1" dirty="0"/>
              <a:t> </a:t>
            </a:r>
            <a:r>
              <a:rPr lang="en-US" i="1" dirty="0" err="1"/>
              <a:t>ResNet</a:t>
            </a:r>
            <a:endParaRPr lang="vi-VN" i="1" dirty="0"/>
          </a:p>
        </p:txBody>
      </p:sp>
      <p:sp>
        <p:nvSpPr>
          <p:cNvPr id="27" name="Google Shape;234;p29">
            <a:extLst>
              <a:ext uri="{FF2B5EF4-FFF2-40B4-BE49-F238E27FC236}">
                <a16:creationId xmlns:a16="http://schemas.microsoft.com/office/drawing/2014/main" id="{B3667C9E-7869-2397-0D68-7795F3E076CA}"/>
              </a:ext>
            </a:extLst>
          </p:cNvPr>
          <p:cNvSpPr txBox="1">
            <a:spLocks/>
          </p:cNvSpPr>
          <p:nvPr/>
        </p:nvSpPr>
        <p:spPr>
          <a:xfrm>
            <a:off x="722372" y="1852720"/>
            <a:ext cx="4245625" cy="273468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b="1" dirty="0"/>
              <a:t>Residual Blocks</a:t>
            </a:r>
          </a:p>
          <a:p>
            <a:pPr marL="285750" indent="-285750" algn="just">
              <a:lnSpc>
                <a:spcPct val="120000"/>
              </a:lnSpc>
            </a:pPr>
            <a:r>
              <a:rPr lang="vi-VN" sz="1400" dirty="0"/>
              <a:t>ResNet nhóm một số lớp tích chập lại và gọi nó là một Residual Block. </a:t>
            </a:r>
            <a:endParaRPr lang="en-US" sz="1400" dirty="0"/>
          </a:p>
          <a:p>
            <a:pPr marL="285750" indent="-285750" algn="just">
              <a:lnSpc>
                <a:spcPct val="120000"/>
              </a:lnSpc>
            </a:pPr>
            <a:r>
              <a:rPr lang="en-US" sz="1400" dirty="0"/>
              <a:t>D</a:t>
            </a:r>
            <a:r>
              <a:rPr lang="vi-VN" sz="1400" dirty="0"/>
              <a:t>ữ liệu đầu vào của một Block không chỉ đi qua các lớp bên trong để học những thay đổi mà còn được truyền trực tiếp (identity mapping) đến đầu ra của Block</a:t>
            </a:r>
            <a:r>
              <a:rPr lang="en-US" sz="1400" dirty="0"/>
              <a:t>.</a:t>
            </a:r>
          </a:p>
          <a:p>
            <a:pPr marL="0" indent="0" algn="just">
              <a:lnSpc>
                <a:spcPct val="120000"/>
              </a:lnSpc>
              <a:buNone/>
            </a:pPr>
            <a:r>
              <a:rPr lang="vi-VN" sz="1400" b="1" dirty="0"/>
              <a:t>Shortcut Connections</a:t>
            </a:r>
            <a:endParaRPr lang="en-US" sz="1400" b="1" dirty="0"/>
          </a:p>
          <a:p>
            <a:pPr marL="285750" indent="-285750" algn="just">
              <a:lnSpc>
                <a:spcPct val="120000"/>
              </a:lnSpc>
            </a:pPr>
            <a:r>
              <a:rPr lang="en-US" sz="1400" dirty="0"/>
              <a:t>C</a:t>
            </a:r>
            <a:r>
              <a:rPr lang="vi-VN" sz="1400" dirty="0"/>
              <a:t>ác kết nối từ đầu vào đến đầu ra của một Block, duy trì tín hiệu và giảm thiểu mất mát thông tin.</a:t>
            </a:r>
          </a:p>
        </p:txBody>
      </p:sp>
      <p:sp>
        <p:nvSpPr>
          <p:cNvPr id="28" name="Google Shape;234;p29">
            <a:extLst>
              <a:ext uri="{FF2B5EF4-FFF2-40B4-BE49-F238E27FC236}">
                <a16:creationId xmlns:a16="http://schemas.microsoft.com/office/drawing/2014/main" id="{67BD5476-C65C-F7A1-BAD3-E82CACBCFF55}"/>
              </a:ext>
            </a:extLst>
          </p:cNvPr>
          <p:cNvSpPr txBox="1">
            <a:spLocks/>
          </p:cNvSpPr>
          <p:nvPr/>
        </p:nvSpPr>
        <p:spPr>
          <a:xfrm>
            <a:off x="5754076" y="4312007"/>
            <a:ext cx="2576962"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10. Shortcut Connection</a:t>
            </a:r>
            <a:endParaRPr lang="vi-VN" i="1" dirty="0"/>
          </a:p>
        </p:txBody>
      </p:sp>
      <p:pic>
        <p:nvPicPr>
          <p:cNvPr id="29" name="Picture 4" descr="Residual neural network - Wikipedia">
            <a:extLst>
              <a:ext uri="{FF2B5EF4-FFF2-40B4-BE49-F238E27FC236}">
                <a16:creationId xmlns:a16="http://schemas.microsoft.com/office/drawing/2014/main" id="{4C687EE4-40FE-65A5-5C96-810BC7BC28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4557" y="2774298"/>
            <a:ext cx="2736000" cy="1482475"/>
          </a:xfrm>
          <a:prstGeom prst="rect">
            <a:avLst/>
          </a:prstGeom>
          <a:noFill/>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057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a:off x="-1491078" y="-564698"/>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0"/>
          <p:cNvSpPr txBox="1">
            <a:spLocks noGrp="1"/>
          </p:cNvSpPr>
          <p:nvPr>
            <p:ph type="title"/>
          </p:nvPr>
        </p:nvSpPr>
        <p:spPr>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TỔNG QUAN ĐỀ TÀI</a:t>
            </a:r>
            <a:endParaRPr dirty="0"/>
          </a:p>
        </p:txBody>
      </p:sp>
      <p:sp>
        <p:nvSpPr>
          <p:cNvPr id="247" name="Google Shape;247;p30"/>
          <p:cNvSpPr txBox="1">
            <a:spLocks noGrp="1"/>
          </p:cNvSpPr>
          <p:nvPr>
            <p:ph type="title" idx="2"/>
          </p:nvPr>
        </p:nvSpPr>
        <p:spPr>
          <a:xfrm>
            <a:off x="4174825" y="1142618"/>
            <a:ext cx="1211700" cy="1042200"/>
          </a:xfrm>
          <a:prstGeom prst="rect">
            <a:avLst/>
          </a:prstGeom>
        </p:spPr>
        <p:txBody>
          <a:bodyPr spcFirstLastPara="1" wrap="square" lIns="36000" tIns="36000" rIns="36000" bIns="36000" anchor="ctr" anchorCtr="0">
            <a:noAutofit/>
          </a:bodyPr>
          <a:lstStyle/>
          <a:p>
            <a:pPr marL="0" lvl="0" indent="0" algn="l" rtl="0">
              <a:spcBef>
                <a:spcPts val="0"/>
              </a:spcBef>
              <a:spcAft>
                <a:spcPts val="0"/>
              </a:spcAft>
              <a:buNone/>
            </a:pPr>
            <a:r>
              <a:rPr lang="fr" dirty="0"/>
              <a:t>01</a:t>
            </a:r>
            <a:endParaRPr dirty="0"/>
          </a:p>
        </p:txBody>
      </p:sp>
      <p:cxnSp>
        <p:nvCxnSpPr>
          <p:cNvPr id="248" name="Google Shape;248;p30"/>
          <p:cNvCxnSpPr/>
          <p:nvPr/>
        </p:nvCxnSpPr>
        <p:spPr>
          <a:xfrm>
            <a:off x="4197875" y="2167589"/>
            <a:ext cx="2194560" cy="0"/>
          </a:xfrm>
          <a:prstGeom prst="straightConnector1">
            <a:avLst/>
          </a:prstGeom>
          <a:noFill/>
          <a:ln w="12700"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pPr/>
              <a:t>3</a:t>
            </a:fld>
            <a:endParaRPr lang="en-US"/>
          </a:p>
        </p:txBody>
      </p:sp>
    </p:spTree>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4.2</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30</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5" y="469294"/>
            <a:ext cx="21144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ResNet50</a:t>
            </a:r>
          </a:p>
        </p:txBody>
      </p:sp>
      <p:sp>
        <p:nvSpPr>
          <p:cNvPr id="20" name="Google Shape;234;p29">
            <a:extLst>
              <a:ext uri="{FF2B5EF4-FFF2-40B4-BE49-F238E27FC236}">
                <a16:creationId xmlns:a16="http://schemas.microsoft.com/office/drawing/2014/main" id="{B463D097-FDFA-FB3C-BD81-D75D759AACD9}"/>
              </a:ext>
            </a:extLst>
          </p:cNvPr>
          <p:cNvSpPr txBox="1">
            <a:spLocks/>
          </p:cNvSpPr>
          <p:nvPr/>
        </p:nvSpPr>
        <p:spPr>
          <a:xfrm>
            <a:off x="873256" y="3553080"/>
            <a:ext cx="7620319" cy="112112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en-US" sz="1400" dirty="0" err="1"/>
              <a:t>ResNet50</a:t>
            </a:r>
            <a:r>
              <a:rPr lang="en-US" sz="1400" dirty="0"/>
              <a:t> </a:t>
            </a:r>
            <a:r>
              <a:rPr lang="en-US" sz="1400" dirty="0" err="1"/>
              <a:t>gồm</a:t>
            </a:r>
            <a:r>
              <a:rPr lang="en-US" sz="1400" dirty="0"/>
              <a:t> </a:t>
            </a:r>
            <a:r>
              <a:rPr lang="en-US" sz="1400" dirty="0" err="1"/>
              <a:t>tổng</a:t>
            </a:r>
            <a:r>
              <a:rPr lang="en-US" sz="1400" dirty="0"/>
              <a:t> </a:t>
            </a:r>
            <a:r>
              <a:rPr lang="en-US" sz="1400" dirty="0" err="1"/>
              <a:t>cộng</a:t>
            </a:r>
            <a:r>
              <a:rPr lang="en-US" sz="1400" dirty="0"/>
              <a:t> 49 </a:t>
            </a:r>
            <a:r>
              <a:rPr lang="en-US" sz="1400" dirty="0" err="1"/>
              <a:t>lớp</a:t>
            </a:r>
            <a:r>
              <a:rPr lang="en-US" sz="1400" dirty="0"/>
              <a:t> </a:t>
            </a:r>
            <a:r>
              <a:rPr lang="en-US" sz="1400" dirty="0" err="1"/>
              <a:t>tích</a:t>
            </a:r>
            <a:r>
              <a:rPr lang="en-US" sz="1400" dirty="0"/>
              <a:t> </a:t>
            </a:r>
            <a:r>
              <a:rPr lang="en-US" sz="1400" dirty="0" err="1"/>
              <a:t>chập</a:t>
            </a:r>
            <a:r>
              <a:rPr lang="en-US" sz="1400" dirty="0"/>
              <a:t> </a:t>
            </a:r>
            <a:r>
              <a:rPr lang="en-US" sz="1400" dirty="0" err="1"/>
              <a:t>và</a:t>
            </a:r>
            <a:r>
              <a:rPr lang="en-US" sz="1400" dirty="0"/>
              <a:t> 1 </a:t>
            </a:r>
            <a:r>
              <a:rPr lang="en-US" sz="1400" dirty="0" err="1"/>
              <a:t>lớp</a:t>
            </a:r>
            <a:r>
              <a:rPr lang="en-US" sz="1400" dirty="0"/>
              <a:t> Fully-Connected. Trong </a:t>
            </a:r>
            <a:r>
              <a:rPr lang="en-US" sz="1400" dirty="0" err="1"/>
              <a:t>đó</a:t>
            </a:r>
            <a:r>
              <a:rPr lang="en-US" sz="1400" dirty="0"/>
              <a:t> </a:t>
            </a:r>
            <a:r>
              <a:rPr lang="en-US" sz="1400" dirty="0" err="1"/>
              <a:t>có</a:t>
            </a:r>
            <a:r>
              <a:rPr lang="en-US" sz="1400" dirty="0"/>
              <a:t> 1 </a:t>
            </a:r>
            <a:r>
              <a:rPr lang="en-US" sz="1400" dirty="0" err="1"/>
              <a:t>lớp</a:t>
            </a:r>
            <a:r>
              <a:rPr lang="en-US" sz="1400" dirty="0"/>
              <a:t> </a:t>
            </a:r>
            <a:r>
              <a:rPr lang="en-US" sz="1400" dirty="0" err="1"/>
              <a:t>tích</a:t>
            </a:r>
            <a:r>
              <a:rPr lang="en-US" sz="1400" dirty="0"/>
              <a:t> </a:t>
            </a:r>
            <a:r>
              <a:rPr lang="en-US" sz="1400" dirty="0" err="1"/>
              <a:t>chập</a:t>
            </a:r>
            <a:r>
              <a:rPr lang="en-US" sz="1400" dirty="0"/>
              <a:t> </a:t>
            </a:r>
            <a:r>
              <a:rPr lang="en-US" sz="1400" dirty="0" err="1"/>
              <a:t>khởi</a:t>
            </a:r>
            <a:r>
              <a:rPr lang="en-US" sz="1400" dirty="0"/>
              <a:t> </a:t>
            </a:r>
            <a:r>
              <a:rPr lang="en-US" sz="1400" dirty="0" err="1"/>
              <a:t>tạo</a:t>
            </a:r>
            <a:r>
              <a:rPr lang="en-US" sz="1400" dirty="0"/>
              <a:t> </a:t>
            </a:r>
            <a:r>
              <a:rPr lang="en-US" sz="1400" dirty="0" err="1"/>
              <a:t>và</a:t>
            </a:r>
            <a:r>
              <a:rPr lang="en-US" sz="1400" dirty="0"/>
              <a:t> 16 Residual Block (</a:t>
            </a:r>
            <a:r>
              <a:rPr lang="en-US" sz="1400" dirty="0" err="1"/>
              <a:t>mỗi</a:t>
            </a:r>
            <a:r>
              <a:rPr lang="en-US" sz="1400" dirty="0"/>
              <a:t> Block </a:t>
            </a:r>
            <a:r>
              <a:rPr lang="en-US" sz="1400" dirty="0" err="1"/>
              <a:t>chứa</a:t>
            </a:r>
            <a:r>
              <a:rPr lang="en-US" sz="1400" dirty="0"/>
              <a:t> 3 </a:t>
            </a:r>
            <a:r>
              <a:rPr lang="en-US" sz="1400" dirty="0" err="1"/>
              <a:t>lớp</a:t>
            </a:r>
            <a:r>
              <a:rPr lang="en-US" sz="1400" dirty="0"/>
              <a:t> </a:t>
            </a:r>
            <a:r>
              <a:rPr lang="en-US" sz="1400" dirty="0" err="1"/>
              <a:t>tích</a:t>
            </a:r>
            <a:r>
              <a:rPr lang="en-US" sz="1400" dirty="0"/>
              <a:t> </a:t>
            </a:r>
            <a:r>
              <a:rPr lang="en-US" sz="1400" dirty="0" err="1"/>
              <a:t>chập</a:t>
            </a:r>
            <a:r>
              <a:rPr lang="en-US" sz="1400" dirty="0"/>
              <a:t>).</a:t>
            </a:r>
          </a:p>
          <a:p>
            <a:pPr marL="285750" indent="-285750" algn="just">
              <a:lnSpc>
                <a:spcPct val="120000"/>
              </a:lnSpc>
            </a:pPr>
            <a:r>
              <a:rPr lang="en-US" sz="1400" dirty="0" err="1"/>
              <a:t>Đầu</a:t>
            </a:r>
            <a:r>
              <a:rPr lang="en-US" sz="1400" dirty="0"/>
              <a:t> </a:t>
            </a:r>
            <a:r>
              <a:rPr lang="en-US" sz="1400" dirty="0" err="1"/>
              <a:t>vào</a:t>
            </a:r>
            <a:r>
              <a:rPr lang="en-US" sz="1400" dirty="0"/>
              <a:t> </a:t>
            </a:r>
            <a:r>
              <a:rPr lang="en-US" sz="1400" dirty="0" err="1"/>
              <a:t>ResNet50</a:t>
            </a:r>
            <a:r>
              <a:rPr lang="en-US" sz="1400" dirty="0"/>
              <a:t> </a:t>
            </a:r>
            <a:r>
              <a:rPr lang="en-US" sz="1400" dirty="0" err="1"/>
              <a:t>có</a:t>
            </a:r>
            <a:r>
              <a:rPr lang="en-US" sz="1400" dirty="0"/>
              <a:t> </a:t>
            </a:r>
            <a:r>
              <a:rPr lang="en-US" sz="1400" dirty="0" err="1"/>
              <a:t>kích</a:t>
            </a:r>
            <a:r>
              <a:rPr lang="en-US" sz="1400" dirty="0"/>
              <a:t> </a:t>
            </a:r>
            <a:r>
              <a:rPr lang="en-US" sz="1400" dirty="0" err="1"/>
              <a:t>thước</a:t>
            </a:r>
            <a:r>
              <a:rPr lang="en-US" sz="1400" dirty="0"/>
              <a:t> </a:t>
            </a:r>
            <a:r>
              <a:rPr lang="en-US" sz="1400" dirty="0" err="1"/>
              <a:t>224x224x3</a:t>
            </a:r>
            <a:r>
              <a:rPr lang="en-US" sz="1400" dirty="0"/>
              <a:t>.</a:t>
            </a:r>
          </a:p>
          <a:p>
            <a:pPr marL="285750" indent="-285750" algn="just">
              <a:lnSpc>
                <a:spcPct val="120000"/>
              </a:lnSpc>
            </a:pPr>
            <a:r>
              <a:rPr lang="en-US" sz="1400" dirty="0" err="1"/>
              <a:t>Đặc</a:t>
            </a:r>
            <a:r>
              <a:rPr lang="en-US" sz="1400" dirty="0"/>
              <a:t> </a:t>
            </a:r>
            <a:r>
              <a:rPr lang="en-US" sz="1400" dirty="0" err="1"/>
              <a:t>trưng</a:t>
            </a:r>
            <a:r>
              <a:rPr lang="en-US" sz="1400" dirty="0"/>
              <a:t> </a:t>
            </a:r>
            <a:r>
              <a:rPr lang="en-US" sz="1400" dirty="0" err="1"/>
              <a:t>được</a:t>
            </a:r>
            <a:r>
              <a:rPr lang="en-US" sz="1400" dirty="0"/>
              <a:t> </a:t>
            </a:r>
            <a:r>
              <a:rPr lang="en-US" sz="1400" dirty="0" err="1"/>
              <a:t>trích</a:t>
            </a:r>
            <a:r>
              <a:rPr lang="en-US" sz="1400" dirty="0"/>
              <a:t> </a:t>
            </a:r>
            <a:r>
              <a:rPr lang="en-US" sz="1400" dirty="0" err="1"/>
              <a:t>xuất</a:t>
            </a:r>
            <a:r>
              <a:rPr lang="en-US" sz="1400" dirty="0"/>
              <a:t> </a:t>
            </a:r>
            <a:r>
              <a:rPr lang="en-US" sz="1400" dirty="0" err="1"/>
              <a:t>sau</a:t>
            </a:r>
            <a:r>
              <a:rPr lang="en-US" sz="1400" dirty="0"/>
              <a:t> </a:t>
            </a:r>
            <a:r>
              <a:rPr lang="en-US" sz="1400" dirty="0" err="1"/>
              <a:t>lớp</a:t>
            </a:r>
            <a:r>
              <a:rPr lang="en-US" sz="1400" dirty="0"/>
              <a:t> Global Average Pooling, </a:t>
            </a:r>
            <a:r>
              <a:rPr lang="en-US" sz="1400" dirty="0" err="1"/>
              <a:t>có</a:t>
            </a:r>
            <a:r>
              <a:rPr lang="en-US" sz="1400" dirty="0"/>
              <a:t> </a:t>
            </a:r>
            <a:r>
              <a:rPr lang="en-US" sz="1400" dirty="0" err="1"/>
              <a:t>kích</a:t>
            </a:r>
            <a:r>
              <a:rPr lang="en-US" sz="1400" dirty="0"/>
              <a:t> </a:t>
            </a:r>
            <a:r>
              <a:rPr lang="en-US" sz="1400" dirty="0" err="1"/>
              <a:t>thước</a:t>
            </a:r>
            <a:r>
              <a:rPr lang="en-US" sz="1400" dirty="0"/>
              <a:t> </a:t>
            </a:r>
            <a:r>
              <a:rPr lang="en-US" sz="1400" dirty="0" err="1"/>
              <a:t>1x1x2048</a:t>
            </a:r>
            <a:r>
              <a:rPr lang="en-US" sz="1400" dirty="0"/>
              <a:t>.</a:t>
            </a:r>
            <a:endParaRPr lang="vi-VN" sz="1400" dirty="0"/>
          </a:p>
        </p:txBody>
      </p:sp>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6766280" y="3196828"/>
            <a:ext cx="2152800"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11. </a:t>
            </a:r>
            <a:r>
              <a:rPr lang="en-US" i="1" dirty="0" err="1"/>
              <a:t>Kiến</a:t>
            </a:r>
            <a:r>
              <a:rPr lang="en-US" i="1" dirty="0"/>
              <a:t> </a:t>
            </a:r>
            <a:r>
              <a:rPr lang="en-US" i="1" dirty="0" err="1"/>
              <a:t>trúc</a:t>
            </a:r>
            <a:r>
              <a:rPr lang="en-US" i="1" dirty="0"/>
              <a:t> </a:t>
            </a:r>
            <a:r>
              <a:rPr lang="en-US" i="1" dirty="0" err="1"/>
              <a:t>ResNet50</a:t>
            </a:r>
            <a:endParaRPr lang="vi-VN" i="1" dirty="0"/>
          </a:p>
        </p:txBody>
      </p:sp>
      <p:pic>
        <p:nvPicPr>
          <p:cNvPr id="7" name="Picture 6" descr="A diagram of a diagram&#10;&#10;Description automatically generated">
            <a:extLst>
              <a:ext uri="{FF2B5EF4-FFF2-40B4-BE49-F238E27FC236}">
                <a16:creationId xmlns:a16="http://schemas.microsoft.com/office/drawing/2014/main" id="{3DA17EB8-4061-0039-9BCC-3960A7E3EF11}"/>
              </a:ext>
            </a:extLst>
          </p:cNvPr>
          <p:cNvPicPr>
            <a:picLocks noChangeAspect="1"/>
          </p:cNvPicPr>
          <p:nvPr/>
        </p:nvPicPr>
        <p:blipFill>
          <a:blip r:embed="rId3"/>
          <a:stretch>
            <a:fillRect/>
          </a:stretch>
        </p:blipFill>
        <p:spPr>
          <a:xfrm>
            <a:off x="924993" y="1221227"/>
            <a:ext cx="5841287" cy="2204513"/>
          </a:xfrm>
          <a:prstGeom prst="rect">
            <a:avLst/>
          </a:prstGeom>
          <a:effectLst>
            <a:outerShdw blurRad="50800" dist="38100" dir="13500000" algn="br" rotWithShape="0">
              <a:prstClr val="black">
                <a:alpha val="40000"/>
              </a:prstClr>
            </a:outerShdw>
          </a:effectLst>
        </p:spPr>
      </p:pic>
    </p:spTree>
    <p:extLst>
      <p:ext uri="{BB962C8B-B14F-4D97-AF65-F5344CB8AC3E}">
        <p14:creationId xmlns:p14="http://schemas.microsoft.com/office/powerpoint/2010/main" val="110470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4.2</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31</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5" y="469294"/>
            <a:ext cx="21144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ResNet50</a:t>
            </a:r>
          </a:p>
        </p:txBody>
      </p:sp>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4712755" y="4257085"/>
            <a:ext cx="2680120"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12. </a:t>
            </a:r>
            <a:r>
              <a:rPr lang="en-US" i="1" dirty="0" err="1"/>
              <a:t>Cách</a:t>
            </a:r>
            <a:r>
              <a:rPr lang="en-US" i="1" dirty="0"/>
              <a:t> </a:t>
            </a:r>
            <a:r>
              <a:rPr lang="en-US" i="1" dirty="0" err="1"/>
              <a:t>sử</a:t>
            </a:r>
            <a:r>
              <a:rPr lang="en-US" i="1" dirty="0"/>
              <a:t> </a:t>
            </a:r>
            <a:r>
              <a:rPr lang="en-US" i="1" dirty="0" err="1"/>
              <a:t>dụng</a:t>
            </a:r>
            <a:r>
              <a:rPr lang="en-US" i="1" dirty="0"/>
              <a:t> </a:t>
            </a:r>
            <a:r>
              <a:rPr lang="en-US" i="1" dirty="0" err="1"/>
              <a:t>ResNet50</a:t>
            </a:r>
            <a:endParaRPr lang="vi-VN" i="1" dirty="0"/>
          </a:p>
        </p:txBody>
      </p:sp>
      <p:pic>
        <p:nvPicPr>
          <p:cNvPr id="3" name="Picture 2">
            <a:extLst>
              <a:ext uri="{FF2B5EF4-FFF2-40B4-BE49-F238E27FC236}">
                <a16:creationId xmlns:a16="http://schemas.microsoft.com/office/drawing/2014/main" id="{EE8C74A7-FC8A-CE8F-5AB7-134643F2DC5A}"/>
              </a:ext>
            </a:extLst>
          </p:cNvPr>
          <p:cNvPicPr>
            <a:picLocks noChangeAspect="1"/>
          </p:cNvPicPr>
          <p:nvPr/>
        </p:nvPicPr>
        <p:blipFill>
          <a:blip r:embed="rId3"/>
          <a:stretch>
            <a:fillRect/>
          </a:stretch>
        </p:blipFill>
        <p:spPr>
          <a:xfrm>
            <a:off x="1027185" y="2284664"/>
            <a:ext cx="3436815" cy="2289456"/>
          </a:xfrm>
          <a:prstGeom prst="rect">
            <a:avLst/>
          </a:prstGeom>
        </p:spPr>
      </p:pic>
      <p:pic>
        <p:nvPicPr>
          <p:cNvPr id="6" name="Picture 5">
            <a:extLst>
              <a:ext uri="{FF2B5EF4-FFF2-40B4-BE49-F238E27FC236}">
                <a16:creationId xmlns:a16="http://schemas.microsoft.com/office/drawing/2014/main" id="{4503B2A5-5DE6-5FCE-94A5-1918C64FB197}"/>
              </a:ext>
            </a:extLst>
          </p:cNvPr>
          <p:cNvPicPr>
            <a:picLocks noChangeAspect="1"/>
          </p:cNvPicPr>
          <p:nvPr/>
        </p:nvPicPr>
        <p:blipFill>
          <a:blip r:embed="rId4"/>
          <a:stretch>
            <a:fillRect/>
          </a:stretch>
        </p:blipFill>
        <p:spPr>
          <a:xfrm>
            <a:off x="1027185" y="1434784"/>
            <a:ext cx="5467215" cy="849880"/>
          </a:xfrm>
          <a:prstGeom prst="rect">
            <a:avLst/>
          </a:prstGeom>
        </p:spPr>
      </p:pic>
      <p:pic>
        <p:nvPicPr>
          <p:cNvPr id="8" name="Picture 7">
            <a:extLst>
              <a:ext uri="{FF2B5EF4-FFF2-40B4-BE49-F238E27FC236}">
                <a16:creationId xmlns:a16="http://schemas.microsoft.com/office/drawing/2014/main" id="{21FA3370-A7FB-36B7-6B75-0AEAEFCE06AA}"/>
              </a:ext>
            </a:extLst>
          </p:cNvPr>
          <p:cNvPicPr>
            <a:picLocks noChangeAspect="1"/>
          </p:cNvPicPr>
          <p:nvPr/>
        </p:nvPicPr>
        <p:blipFill>
          <a:blip r:embed="rId5"/>
          <a:stretch>
            <a:fillRect/>
          </a:stretch>
        </p:blipFill>
        <p:spPr>
          <a:xfrm>
            <a:off x="1027185" y="1041994"/>
            <a:ext cx="2983215" cy="392790"/>
          </a:xfrm>
          <a:prstGeom prst="rect">
            <a:avLst/>
          </a:prstGeom>
        </p:spPr>
      </p:pic>
      <p:sp>
        <p:nvSpPr>
          <p:cNvPr id="4" name="Rectangle 3">
            <a:extLst>
              <a:ext uri="{FF2B5EF4-FFF2-40B4-BE49-F238E27FC236}">
                <a16:creationId xmlns:a16="http://schemas.microsoft.com/office/drawing/2014/main" id="{209F7DDC-5024-D98A-7D5F-C7CFF975C339}"/>
              </a:ext>
            </a:extLst>
          </p:cNvPr>
          <p:cNvSpPr/>
          <p:nvPr/>
        </p:nvSpPr>
        <p:spPr>
          <a:xfrm>
            <a:off x="1027185" y="3559834"/>
            <a:ext cx="3303275" cy="29904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Hộp Văn bản 6">
            <a:extLst>
              <a:ext uri="{FF2B5EF4-FFF2-40B4-BE49-F238E27FC236}">
                <a16:creationId xmlns:a16="http://schemas.microsoft.com/office/drawing/2014/main" id="{ED779541-D4CC-0ED7-121E-92668CE52E57}"/>
              </a:ext>
            </a:extLst>
          </p:cNvPr>
          <p:cNvSpPr txBox="1"/>
          <p:nvPr/>
        </p:nvSpPr>
        <p:spPr>
          <a:xfrm>
            <a:off x="4712754" y="2677454"/>
            <a:ext cx="4379343" cy="585610"/>
          </a:xfrm>
          <a:prstGeom prst="rect">
            <a:avLst/>
          </a:prstGeom>
          <a:noFill/>
        </p:spPr>
        <p:txBody>
          <a:bodyPr wrap="square">
            <a:spAutoFit/>
          </a:bodyPr>
          <a:lstStyle/>
          <a:p>
            <a:pPr marL="285750" indent="-285750" algn="just">
              <a:lnSpc>
                <a:spcPct val="120000"/>
              </a:lnSpc>
            </a:pPr>
            <a:r>
              <a:rPr lang="en-US" sz="1400"/>
              <a:t>Đặc trưng được trích xuất sau lớp </a:t>
            </a:r>
          </a:p>
          <a:p>
            <a:pPr marL="285750" indent="-285750" algn="just">
              <a:lnSpc>
                <a:spcPct val="120000"/>
              </a:lnSpc>
            </a:pPr>
            <a:r>
              <a:rPr lang="en-US" sz="1400"/>
              <a:t>Global Average Pooling, có kích thước 1x1x2048.</a:t>
            </a:r>
            <a:endParaRPr lang="vi-VN" sz="1400" dirty="0"/>
          </a:p>
        </p:txBody>
      </p:sp>
    </p:spTree>
    <p:extLst>
      <p:ext uri="{BB962C8B-B14F-4D97-AF65-F5344CB8AC3E}">
        <p14:creationId xmlns:p14="http://schemas.microsoft.com/office/powerpoint/2010/main" val="1118441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5" name="Google Shape;345;p34"/>
          <p:cNvSpPr txBox="1">
            <a:spLocks noGrp="1"/>
          </p:cNvSpPr>
          <p:nvPr>
            <p:ph type="subTitle" idx="1"/>
          </p:nvPr>
        </p:nvSpPr>
        <p:spPr>
          <a:xfrm>
            <a:off x="853806" y="1464904"/>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VGG16</a:t>
            </a:r>
            <a:endParaRPr sz="3200" b="1" dirty="0">
              <a:latin typeface="Encode Sans SemiBold" panose="020B0604020202020204" charset="0"/>
            </a:endParaRPr>
          </a:p>
        </p:txBody>
      </p:sp>
      <p:sp>
        <p:nvSpPr>
          <p:cNvPr id="346" name="Google Shape;346;p34"/>
          <p:cNvSpPr txBox="1">
            <a:spLocks noGrp="1"/>
          </p:cNvSpPr>
          <p:nvPr>
            <p:ph type="subTitle" idx="2"/>
          </p:nvPr>
        </p:nvSpPr>
        <p:spPr>
          <a:xfrm>
            <a:off x="853806" y="843869"/>
            <a:ext cx="2048100" cy="373200"/>
          </a:xfrm>
          <a:prstGeom prst="rect">
            <a:avLst/>
          </a:prstGeom>
          <a:noFill/>
          <a:ln>
            <a:noFill/>
          </a:ln>
          <a:effectLst/>
        </p:spPr>
        <p:txBody>
          <a:bodyPr spcFirstLastPara="1" wrap="square" lIns="36000" tIns="36000" rIns="36000" bIns="36000" anchor="b" anchorCtr="0">
            <a:noAutofit/>
          </a:bodyPr>
          <a:lstStyle/>
          <a:p>
            <a:pPr marL="0" lvl="0" indent="0" algn="ctr" rtl="0">
              <a:spcBef>
                <a:spcPts val="0"/>
              </a:spcBef>
              <a:spcAft>
                <a:spcPts val="0"/>
              </a:spcAft>
              <a:buNone/>
            </a:pPr>
            <a:r>
              <a:rPr lang="fr" dirty="0"/>
              <a:t>4.1</a:t>
            </a:r>
            <a:endParaRPr dirty="0"/>
          </a:p>
        </p:txBody>
      </p:sp>
      <p:sp>
        <p:nvSpPr>
          <p:cNvPr id="347" name="Google Shape;347;p34"/>
          <p:cNvSpPr txBox="1">
            <a:spLocks noGrp="1"/>
          </p:cNvSpPr>
          <p:nvPr>
            <p:ph type="subTitle" idx="3"/>
          </p:nvPr>
        </p:nvSpPr>
        <p:spPr>
          <a:xfrm>
            <a:off x="3576774" y="2348852"/>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ResNet50</a:t>
            </a:r>
            <a:endParaRPr sz="3200" b="1" dirty="0">
              <a:latin typeface="Encode Sans SemiBold" panose="020B0604020202020204" charset="0"/>
            </a:endParaRPr>
          </a:p>
        </p:txBody>
      </p:sp>
      <p:sp>
        <p:nvSpPr>
          <p:cNvPr id="348" name="Google Shape;348;p34"/>
          <p:cNvSpPr txBox="1">
            <a:spLocks noGrp="1"/>
          </p:cNvSpPr>
          <p:nvPr>
            <p:ph type="subTitle" idx="4"/>
          </p:nvPr>
        </p:nvSpPr>
        <p:spPr>
          <a:xfrm>
            <a:off x="3576771" y="1741887"/>
            <a:ext cx="2048100" cy="373200"/>
          </a:xfrm>
          <a:prstGeom prst="rect">
            <a:avLst/>
          </a:prstGeom>
          <a:noFill/>
          <a:ln>
            <a:noFill/>
          </a:ln>
          <a:effectLst/>
        </p:spPr>
        <p:txBody>
          <a:bodyPr spcFirstLastPara="1" wrap="square" lIns="36000" tIns="36000" rIns="36000" bIns="36000" anchor="b" anchorCtr="0">
            <a:noAutofit/>
          </a:bodyPr>
          <a:lstStyle/>
          <a:p>
            <a:pPr marL="0" indent="0"/>
            <a:r>
              <a:rPr lang="fr" dirty="0"/>
              <a:t>4.2</a:t>
            </a:r>
            <a:endParaRPr dirty="0"/>
          </a:p>
        </p:txBody>
      </p:sp>
      <p:sp>
        <p:nvSpPr>
          <p:cNvPr id="349" name="Google Shape;349;p34"/>
          <p:cNvSpPr txBox="1">
            <a:spLocks noGrp="1"/>
          </p:cNvSpPr>
          <p:nvPr>
            <p:ph type="subTitle" idx="5"/>
          </p:nvPr>
        </p:nvSpPr>
        <p:spPr>
          <a:xfrm>
            <a:off x="6242100" y="3351407"/>
            <a:ext cx="2048100" cy="10536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sz="3200" b="1" dirty="0">
                <a:latin typeface="Encode Sans SemiBold" panose="020B0604020202020204" charset="0"/>
              </a:rPr>
              <a:t>Xception</a:t>
            </a:r>
            <a:endParaRPr sz="3200" b="1" dirty="0">
              <a:latin typeface="Encode Sans SemiBold" panose="020B0604020202020204" charset="0"/>
            </a:endParaRPr>
          </a:p>
        </p:txBody>
      </p:sp>
      <p:sp>
        <p:nvSpPr>
          <p:cNvPr id="350" name="Google Shape;350;p34"/>
          <p:cNvSpPr txBox="1">
            <a:spLocks noGrp="1"/>
          </p:cNvSpPr>
          <p:nvPr>
            <p:ph type="subTitle" idx="6"/>
          </p:nvPr>
        </p:nvSpPr>
        <p:spPr>
          <a:xfrm>
            <a:off x="6242094" y="2763401"/>
            <a:ext cx="2048100" cy="373200"/>
          </a:xfrm>
          <a:prstGeom prst="rect">
            <a:avLst/>
          </a:prstGeom>
          <a:noFill/>
          <a:ln>
            <a:noFill/>
          </a:ln>
          <a:effectLst/>
        </p:spPr>
        <p:txBody>
          <a:bodyPr spcFirstLastPara="1" wrap="square" lIns="36000" tIns="36000" rIns="36000" bIns="36000" anchor="b" anchorCtr="0">
            <a:noAutofit/>
          </a:bodyPr>
          <a:lstStyle/>
          <a:p>
            <a:pPr marL="0" indent="0"/>
            <a:r>
              <a:rPr lang="fr" dirty="0"/>
              <a:t>4.3</a:t>
            </a:r>
            <a:endParaRPr dirty="0"/>
          </a:p>
        </p:txBody>
      </p:sp>
      <p:sp>
        <p:nvSpPr>
          <p:cNvPr id="2" name="Slide Number Placeholder 1">
            <a:extLst>
              <a:ext uri="{FF2B5EF4-FFF2-40B4-BE49-F238E27FC236}">
                <a16:creationId xmlns:a16="http://schemas.microsoft.com/office/drawing/2014/main" id="{4F81B6EC-1D24-6BEE-E74A-B0D3836F8ACD}"/>
              </a:ext>
            </a:extLst>
          </p:cNvPr>
          <p:cNvSpPr>
            <a:spLocks noGrp="1"/>
          </p:cNvSpPr>
          <p:nvPr>
            <p:ph type="sldNum" sz="quarter" idx="16"/>
          </p:nvPr>
        </p:nvSpPr>
        <p:spPr/>
        <p:txBody>
          <a:bodyPr/>
          <a:lstStyle/>
          <a:p>
            <a:fld id="{F83997F8-C91B-4E09-A065-C8C07DC9F109}" type="slidenum">
              <a:rPr lang="en-US" smtClean="0"/>
              <a:pPr/>
              <a:t>32</a:t>
            </a:fld>
            <a:endParaRPr lang="en-US"/>
          </a:p>
        </p:txBody>
      </p:sp>
      <p:cxnSp>
        <p:nvCxnSpPr>
          <p:cNvPr id="17" name="Google Shape;248;p30">
            <a:extLst>
              <a:ext uri="{FF2B5EF4-FFF2-40B4-BE49-F238E27FC236}">
                <a16:creationId xmlns:a16="http://schemas.microsoft.com/office/drawing/2014/main" id="{A8A2B84C-DCA1-831A-F053-4F5700E67FCA}"/>
              </a:ext>
            </a:extLst>
          </p:cNvPr>
          <p:cNvCxnSpPr/>
          <p:nvPr/>
        </p:nvCxnSpPr>
        <p:spPr>
          <a:xfrm>
            <a:off x="853806" y="12170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18" name="Google Shape;248;p30">
            <a:extLst>
              <a:ext uri="{FF2B5EF4-FFF2-40B4-BE49-F238E27FC236}">
                <a16:creationId xmlns:a16="http://schemas.microsoft.com/office/drawing/2014/main" id="{4281DC9A-B985-D8CC-CDB5-C5509378BF51}"/>
              </a:ext>
            </a:extLst>
          </p:cNvPr>
          <p:cNvCxnSpPr/>
          <p:nvPr/>
        </p:nvCxnSpPr>
        <p:spPr>
          <a:xfrm>
            <a:off x="3576771" y="21386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2" name="Google Shape;248;p30">
            <a:extLst>
              <a:ext uri="{FF2B5EF4-FFF2-40B4-BE49-F238E27FC236}">
                <a16:creationId xmlns:a16="http://schemas.microsoft.com/office/drawing/2014/main" id="{AE32B3F4-EE80-966F-C7B3-E4B1B2919C1A}"/>
              </a:ext>
            </a:extLst>
          </p:cNvPr>
          <p:cNvCxnSpPr/>
          <p:nvPr/>
        </p:nvCxnSpPr>
        <p:spPr>
          <a:xfrm>
            <a:off x="6241938" y="31538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3" name="Google Shape;248;p30">
            <a:extLst>
              <a:ext uri="{FF2B5EF4-FFF2-40B4-BE49-F238E27FC236}">
                <a16:creationId xmlns:a16="http://schemas.microsoft.com/office/drawing/2014/main" id="{4A0AC193-883C-8C26-1638-CC2151C2EF0B}"/>
              </a:ext>
            </a:extLst>
          </p:cNvPr>
          <p:cNvCxnSpPr/>
          <p:nvPr/>
        </p:nvCxnSpPr>
        <p:spPr>
          <a:xfrm>
            <a:off x="853650" y="843869"/>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6" name="Google Shape;248;p30">
            <a:extLst>
              <a:ext uri="{FF2B5EF4-FFF2-40B4-BE49-F238E27FC236}">
                <a16:creationId xmlns:a16="http://schemas.microsoft.com/office/drawing/2014/main" id="{91BED689-3EB1-3925-8C2A-B4B2A68707B9}"/>
              </a:ext>
            </a:extLst>
          </p:cNvPr>
          <p:cNvCxnSpPr/>
          <p:nvPr/>
        </p:nvCxnSpPr>
        <p:spPr>
          <a:xfrm>
            <a:off x="3576771" y="1741887"/>
            <a:ext cx="2048256" cy="0"/>
          </a:xfrm>
          <a:prstGeom prst="straightConnector1">
            <a:avLst/>
          </a:prstGeom>
          <a:noFill/>
          <a:ln w="12700" cap="flat" cmpd="sng">
            <a:solidFill>
              <a:schemeClr val="bg1"/>
            </a:solidFill>
            <a:prstDash val="solid"/>
            <a:round/>
            <a:headEnd type="none" w="med" len="med"/>
            <a:tailEnd type="none" w="med" len="med"/>
          </a:ln>
        </p:spPr>
      </p:cxnSp>
      <p:cxnSp>
        <p:nvCxnSpPr>
          <p:cNvPr id="27" name="Google Shape;248;p30">
            <a:extLst>
              <a:ext uri="{FF2B5EF4-FFF2-40B4-BE49-F238E27FC236}">
                <a16:creationId xmlns:a16="http://schemas.microsoft.com/office/drawing/2014/main" id="{7A26BD0B-0C9F-893A-D183-E00BA1EF9645}"/>
              </a:ext>
            </a:extLst>
          </p:cNvPr>
          <p:cNvCxnSpPr/>
          <p:nvPr/>
        </p:nvCxnSpPr>
        <p:spPr>
          <a:xfrm>
            <a:off x="6241938" y="2707469"/>
            <a:ext cx="2048256" cy="0"/>
          </a:xfrm>
          <a:prstGeom prst="straightConnector1">
            <a:avLst/>
          </a:prstGeom>
          <a:noFill/>
          <a:ln w="12700" cap="flat" cmpd="sng">
            <a:solidFill>
              <a:schemeClr val="bg1"/>
            </a:solidFill>
            <a:prstDash val="solid"/>
            <a:round/>
            <a:headEnd type="none" w="med" len="med"/>
            <a:tailEnd type="none" w="med" len="med"/>
          </a:ln>
        </p:spPr>
      </p:cxnSp>
      <p:grpSp>
        <p:nvGrpSpPr>
          <p:cNvPr id="28" name="Group 27">
            <a:extLst>
              <a:ext uri="{FF2B5EF4-FFF2-40B4-BE49-F238E27FC236}">
                <a16:creationId xmlns:a16="http://schemas.microsoft.com/office/drawing/2014/main" id="{6A167245-F06A-0479-C1CF-CCE5A570B55F}"/>
              </a:ext>
            </a:extLst>
          </p:cNvPr>
          <p:cNvGrpSpPr/>
          <p:nvPr/>
        </p:nvGrpSpPr>
        <p:grpSpPr>
          <a:xfrm rot="-1800000" flipH="1">
            <a:off x="7414384" y="-2033537"/>
            <a:ext cx="4440276" cy="6128011"/>
            <a:chOff x="-1491078" y="-564698"/>
            <a:chExt cx="4440276" cy="6128011"/>
          </a:xfrm>
        </p:grpSpPr>
        <p:sp>
          <p:nvSpPr>
            <p:cNvPr id="29" name="Google Shape;241;p30">
              <a:extLst>
                <a:ext uri="{FF2B5EF4-FFF2-40B4-BE49-F238E27FC236}">
                  <a16:creationId xmlns:a16="http://schemas.microsoft.com/office/drawing/2014/main" id="{F595B83C-735C-D40E-4498-7206B9168642}"/>
                </a:ext>
              </a:extLst>
            </p:cNvPr>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42;p30">
              <a:extLst>
                <a:ext uri="{FF2B5EF4-FFF2-40B4-BE49-F238E27FC236}">
                  <a16:creationId xmlns:a16="http://schemas.microsoft.com/office/drawing/2014/main" id="{A647780D-210A-1BBC-033A-A6130E3E17BE}"/>
                </a:ext>
              </a:extLst>
            </p:cNvPr>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43;p30">
              <a:extLst>
                <a:ext uri="{FF2B5EF4-FFF2-40B4-BE49-F238E27FC236}">
                  <a16:creationId xmlns:a16="http://schemas.microsoft.com/office/drawing/2014/main" id="{99A5535E-A7AA-1FED-5580-889BD4078CD8}"/>
                </a:ext>
              </a:extLst>
            </p:cNvPr>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0" name="Google Shape;244;p30">
              <a:extLst>
                <a:ext uri="{FF2B5EF4-FFF2-40B4-BE49-F238E27FC236}">
                  <a16:creationId xmlns:a16="http://schemas.microsoft.com/office/drawing/2014/main" id="{0D2EC14E-92FD-BAC7-0CC0-F2837B187F03}"/>
                </a:ext>
              </a:extLst>
            </p:cNvPr>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245;p30">
              <a:extLst>
                <a:ext uri="{FF2B5EF4-FFF2-40B4-BE49-F238E27FC236}">
                  <a16:creationId xmlns:a16="http://schemas.microsoft.com/office/drawing/2014/main" id="{7B8F86F7-C583-2987-8837-414E9EAC651E}"/>
                </a:ext>
              </a:extLst>
            </p:cNvPr>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roup 321">
            <a:extLst>
              <a:ext uri="{FF2B5EF4-FFF2-40B4-BE49-F238E27FC236}">
                <a16:creationId xmlns:a16="http://schemas.microsoft.com/office/drawing/2014/main" id="{FA0BDE16-B89B-6244-1C13-A8D35E677ABE}"/>
              </a:ext>
            </a:extLst>
          </p:cNvPr>
          <p:cNvGrpSpPr/>
          <p:nvPr/>
        </p:nvGrpSpPr>
        <p:grpSpPr>
          <a:xfrm rot="-2640000">
            <a:off x="-2271940" y="1712762"/>
            <a:ext cx="4440276" cy="6128011"/>
            <a:chOff x="-1491078" y="-564698"/>
            <a:chExt cx="4440276" cy="6128011"/>
          </a:xfrm>
        </p:grpSpPr>
        <p:sp>
          <p:nvSpPr>
            <p:cNvPr id="323" name="Google Shape;241;p30">
              <a:extLst>
                <a:ext uri="{FF2B5EF4-FFF2-40B4-BE49-F238E27FC236}">
                  <a16:creationId xmlns:a16="http://schemas.microsoft.com/office/drawing/2014/main" id="{A74F7B21-B65E-14DA-C993-D063585D4437}"/>
                </a:ext>
              </a:extLst>
            </p:cNvPr>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242;p30">
              <a:extLst>
                <a:ext uri="{FF2B5EF4-FFF2-40B4-BE49-F238E27FC236}">
                  <a16:creationId xmlns:a16="http://schemas.microsoft.com/office/drawing/2014/main" id="{EBA8DAF4-F60E-06DD-1E57-131CDA4B3864}"/>
                </a:ext>
              </a:extLst>
            </p:cNvPr>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243;p30">
              <a:extLst>
                <a:ext uri="{FF2B5EF4-FFF2-40B4-BE49-F238E27FC236}">
                  <a16:creationId xmlns:a16="http://schemas.microsoft.com/office/drawing/2014/main" id="{721B3612-8970-31E5-43F1-BE0887848179}"/>
                </a:ext>
              </a:extLst>
            </p:cNvPr>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6" name="Google Shape;244;p30">
              <a:extLst>
                <a:ext uri="{FF2B5EF4-FFF2-40B4-BE49-F238E27FC236}">
                  <a16:creationId xmlns:a16="http://schemas.microsoft.com/office/drawing/2014/main" id="{D4301CDB-A914-B5CD-FD7C-3465BCB1DE49}"/>
                </a:ext>
              </a:extLst>
            </p:cNvPr>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245;p30">
              <a:extLst>
                <a:ext uri="{FF2B5EF4-FFF2-40B4-BE49-F238E27FC236}">
                  <a16:creationId xmlns:a16="http://schemas.microsoft.com/office/drawing/2014/main" id="{51027143-24E8-ACAB-2CAF-799FFB8364BE}"/>
                </a:ext>
              </a:extLst>
            </p:cNvPr>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853465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4.3</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33</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5" y="469294"/>
            <a:ext cx="21144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Xception</a:t>
            </a:r>
          </a:p>
        </p:txBody>
      </p:sp>
      <p:sp>
        <p:nvSpPr>
          <p:cNvPr id="20" name="Google Shape;234;p29">
            <a:extLst>
              <a:ext uri="{FF2B5EF4-FFF2-40B4-BE49-F238E27FC236}">
                <a16:creationId xmlns:a16="http://schemas.microsoft.com/office/drawing/2014/main" id="{B463D097-FDFA-FB3C-BD81-D75D759AACD9}"/>
              </a:ext>
            </a:extLst>
          </p:cNvPr>
          <p:cNvSpPr txBox="1">
            <a:spLocks/>
          </p:cNvSpPr>
          <p:nvPr/>
        </p:nvSpPr>
        <p:spPr>
          <a:xfrm>
            <a:off x="722375" y="1141080"/>
            <a:ext cx="7887105" cy="87492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en-US" sz="1400" dirty="0" err="1"/>
              <a:t>Xception</a:t>
            </a:r>
            <a:r>
              <a:rPr lang="en-US" sz="1400" dirty="0"/>
              <a:t> </a:t>
            </a:r>
            <a:r>
              <a:rPr lang="en-US" sz="1400" dirty="0" err="1"/>
              <a:t>phát</a:t>
            </a:r>
            <a:r>
              <a:rPr lang="en-US" sz="1400" dirty="0"/>
              <a:t> </a:t>
            </a:r>
            <a:r>
              <a:rPr lang="en-US" sz="1400" dirty="0" err="1"/>
              <a:t>triển</a:t>
            </a:r>
            <a:r>
              <a:rPr lang="en-US" sz="1400" dirty="0"/>
              <a:t> </a:t>
            </a:r>
            <a:r>
              <a:rPr lang="en-US" sz="1400" dirty="0" err="1"/>
              <a:t>dựa</a:t>
            </a:r>
            <a:r>
              <a:rPr lang="en-US" sz="1400" dirty="0"/>
              <a:t> </a:t>
            </a:r>
            <a:r>
              <a:rPr lang="en-US" sz="1400" dirty="0" err="1"/>
              <a:t>trên</a:t>
            </a:r>
            <a:r>
              <a:rPr lang="en-US" sz="1400" dirty="0"/>
              <a:t> ý </a:t>
            </a:r>
            <a:r>
              <a:rPr lang="en-US" sz="1400" dirty="0" err="1"/>
              <a:t>tưởng</a:t>
            </a:r>
            <a:r>
              <a:rPr lang="en-US" sz="1400" dirty="0"/>
              <a:t> module </a:t>
            </a:r>
            <a:r>
              <a:rPr lang="en-US" sz="1400" dirty="0" err="1"/>
              <a:t>của</a:t>
            </a:r>
            <a:r>
              <a:rPr lang="en-US" sz="1400" dirty="0"/>
              <a:t> </a:t>
            </a:r>
            <a:r>
              <a:rPr lang="en-US" sz="1400" dirty="0" err="1"/>
              <a:t>kiến</a:t>
            </a:r>
            <a:r>
              <a:rPr lang="en-US" sz="1400" dirty="0"/>
              <a:t> </a:t>
            </a:r>
            <a:r>
              <a:rPr lang="en-US" sz="1400" dirty="0" err="1"/>
              <a:t>trúc</a:t>
            </a:r>
            <a:r>
              <a:rPr lang="en-US" sz="1400" dirty="0"/>
              <a:t> Inception.</a:t>
            </a:r>
          </a:p>
          <a:p>
            <a:pPr marL="285750" indent="-285750" algn="just">
              <a:lnSpc>
                <a:spcPct val="120000"/>
              </a:lnSpc>
            </a:pPr>
            <a:r>
              <a:rPr lang="en-US" sz="1400" dirty="0" err="1"/>
              <a:t>Xception</a:t>
            </a:r>
            <a:r>
              <a:rPr lang="en-US" sz="1400" dirty="0"/>
              <a:t> </a:t>
            </a:r>
            <a:r>
              <a:rPr lang="en-US" sz="1400" dirty="0" err="1"/>
              <a:t>sử</a:t>
            </a:r>
            <a:r>
              <a:rPr lang="en-US" sz="1400" dirty="0"/>
              <a:t> </a:t>
            </a:r>
            <a:r>
              <a:rPr lang="en-US" sz="1400" dirty="0" err="1"/>
              <a:t>dụng</a:t>
            </a:r>
            <a:r>
              <a:rPr lang="en-US" sz="1400" dirty="0"/>
              <a:t> </a:t>
            </a:r>
            <a:r>
              <a:rPr lang="en-US" sz="1400" dirty="0" err="1"/>
              <a:t>tích</a:t>
            </a:r>
            <a:r>
              <a:rPr lang="en-US" sz="1400" dirty="0"/>
              <a:t> </a:t>
            </a:r>
            <a:r>
              <a:rPr lang="en-US" sz="1400" dirty="0" err="1"/>
              <a:t>chập</a:t>
            </a:r>
            <a:r>
              <a:rPr lang="en-US" sz="1400" dirty="0"/>
              <a:t> </a:t>
            </a:r>
            <a:r>
              <a:rPr lang="en-US" sz="1400" dirty="0" err="1"/>
              <a:t>tách</a:t>
            </a:r>
            <a:r>
              <a:rPr lang="en-US" sz="1400" dirty="0"/>
              <a:t> </a:t>
            </a:r>
            <a:r>
              <a:rPr lang="en-US" sz="1400" dirty="0" err="1"/>
              <a:t>biệt</a:t>
            </a:r>
            <a:r>
              <a:rPr lang="en-US" sz="1400" dirty="0"/>
              <a:t> </a:t>
            </a:r>
            <a:r>
              <a:rPr lang="en-US" sz="1400" dirty="0" err="1"/>
              <a:t>theo</a:t>
            </a:r>
            <a:r>
              <a:rPr lang="en-US" sz="1400" dirty="0"/>
              <a:t> </a:t>
            </a:r>
            <a:r>
              <a:rPr lang="en-US" sz="1400" dirty="0" err="1"/>
              <a:t>chiều</a:t>
            </a:r>
            <a:r>
              <a:rPr lang="en-US" sz="1400" dirty="0"/>
              <a:t> </a:t>
            </a:r>
            <a:r>
              <a:rPr lang="en-US" sz="1400" dirty="0" err="1"/>
              <a:t>sâu</a:t>
            </a:r>
            <a:r>
              <a:rPr lang="en-US" sz="1400" dirty="0"/>
              <a:t> </a:t>
            </a:r>
            <a:r>
              <a:rPr lang="en-US" sz="1400" dirty="0" err="1"/>
              <a:t>và</a:t>
            </a:r>
            <a:r>
              <a:rPr lang="en-US" sz="1400" dirty="0"/>
              <a:t> </a:t>
            </a:r>
            <a:r>
              <a:rPr lang="en-US" sz="1400" dirty="0" err="1"/>
              <a:t>kết</a:t>
            </a:r>
            <a:r>
              <a:rPr lang="en-US" sz="1400" dirty="0"/>
              <a:t> </a:t>
            </a:r>
            <a:r>
              <a:rPr lang="en-US" sz="1400" dirty="0" err="1"/>
              <a:t>nối</a:t>
            </a:r>
            <a:r>
              <a:rPr lang="en-US" sz="1400" dirty="0"/>
              <a:t> skip-connection </a:t>
            </a:r>
            <a:r>
              <a:rPr lang="en-US" sz="1400" dirty="0" err="1"/>
              <a:t>giữa</a:t>
            </a:r>
            <a:r>
              <a:rPr lang="en-US" sz="1400" dirty="0"/>
              <a:t> </a:t>
            </a:r>
            <a:r>
              <a:rPr lang="en-US" sz="1400" dirty="0" err="1"/>
              <a:t>các</a:t>
            </a:r>
            <a:r>
              <a:rPr lang="en-US" sz="1400" dirty="0"/>
              <a:t> </a:t>
            </a:r>
            <a:r>
              <a:rPr lang="en-US" sz="1400" dirty="0" err="1"/>
              <a:t>khối</a:t>
            </a:r>
            <a:r>
              <a:rPr lang="en-US" sz="1400" dirty="0"/>
              <a:t> </a:t>
            </a:r>
            <a:r>
              <a:rPr lang="en-US" sz="1400" dirty="0" err="1"/>
              <a:t>tích</a:t>
            </a:r>
            <a:r>
              <a:rPr lang="en-US" sz="1400" dirty="0"/>
              <a:t> </a:t>
            </a:r>
            <a:r>
              <a:rPr lang="en-US" sz="1400" dirty="0" err="1"/>
              <a:t>chập</a:t>
            </a:r>
            <a:r>
              <a:rPr lang="en-US" sz="1400" dirty="0"/>
              <a:t>.</a:t>
            </a:r>
          </a:p>
        </p:txBody>
      </p:sp>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5015817" y="4433516"/>
            <a:ext cx="2152800"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13. </a:t>
            </a:r>
            <a:r>
              <a:rPr lang="en-US" i="1" dirty="0" err="1"/>
              <a:t>Kiến</a:t>
            </a:r>
            <a:r>
              <a:rPr lang="en-US" i="1" dirty="0"/>
              <a:t> </a:t>
            </a:r>
            <a:r>
              <a:rPr lang="en-US" i="1" dirty="0" err="1"/>
              <a:t>trúc</a:t>
            </a:r>
            <a:r>
              <a:rPr lang="en-US" i="1" dirty="0"/>
              <a:t> </a:t>
            </a:r>
            <a:r>
              <a:rPr lang="en-US" i="1" dirty="0" err="1"/>
              <a:t>Xception</a:t>
            </a:r>
            <a:endParaRPr lang="vi-VN" i="1" dirty="0"/>
          </a:p>
        </p:txBody>
      </p:sp>
      <p:pic>
        <p:nvPicPr>
          <p:cNvPr id="4" name="Picture 3" descr="A diagram of a system&#10;&#10;Description automatically generated">
            <a:extLst>
              <a:ext uri="{FF2B5EF4-FFF2-40B4-BE49-F238E27FC236}">
                <a16:creationId xmlns:a16="http://schemas.microsoft.com/office/drawing/2014/main" id="{BB6648F2-7A28-ACA5-7028-FA5BCAAA85A5}"/>
              </a:ext>
            </a:extLst>
          </p:cNvPr>
          <p:cNvPicPr>
            <a:picLocks noChangeAspect="1"/>
          </p:cNvPicPr>
          <p:nvPr/>
        </p:nvPicPr>
        <p:blipFill>
          <a:blip r:embed="rId3"/>
          <a:stretch>
            <a:fillRect/>
          </a:stretch>
        </p:blipFill>
        <p:spPr>
          <a:xfrm>
            <a:off x="3679200" y="1821486"/>
            <a:ext cx="4926525" cy="2555997"/>
          </a:xfrm>
          <a:prstGeom prst="rect">
            <a:avLst/>
          </a:prstGeom>
          <a:effectLst>
            <a:outerShdw blurRad="50800" dist="38100" dir="13500000" algn="br" rotWithShape="0">
              <a:prstClr val="black">
                <a:alpha val="40000"/>
              </a:prstClr>
            </a:outerShdw>
          </a:effectLst>
        </p:spPr>
      </p:pic>
      <p:sp>
        <p:nvSpPr>
          <p:cNvPr id="5" name="Google Shape;234;p29">
            <a:extLst>
              <a:ext uri="{FF2B5EF4-FFF2-40B4-BE49-F238E27FC236}">
                <a16:creationId xmlns:a16="http://schemas.microsoft.com/office/drawing/2014/main" id="{408B6AB4-DBDC-982C-C265-18E40820AD17}"/>
              </a:ext>
            </a:extLst>
          </p:cNvPr>
          <p:cNvSpPr txBox="1">
            <a:spLocks/>
          </p:cNvSpPr>
          <p:nvPr/>
        </p:nvSpPr>
        <p:spPr>
          <a:xfrm>
            <a:off x="722375" y="2015999"/>
            <a:ext cx="2776825" cy="2417517"/>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dirty="0"/>
              <a:t>Bao gồm 36 lớp tích chập, tạo thành cơ sở trích xuất đặc trưng của mạng. </a:t>
            </a:r>
          </a:p>
          <a:p>
            <a:pPr marL="285750" indent="-285750" algn="just">
              <a:lnSpc>
                <a:spcPct val="120000"/>
              </a:lnSpc>
            </a:pPr>
            <a:r>
              <a:rPr lang="vi-VN" sz="1400" dirty="0"/>
              <a:t>Các lớp này chia thành 3 phần: entry flow, middle flow, exit flow</a:t>
            </a:r>
            <a:endParaRPr lang="vi-VN" sz="1400" dirty="0">
              <a:solidFill>
                <a:srgbClr val="FF0000"/>
              </a:solidFill>
            </a:endParaRPr>
          </a:p>
          <a:p>
            <a:pPr marL="285750" indent="-285750" algn="just">
              <a:lnSpc>
                <a:spcPct val="120000"/>
              </a:lnSpc>
            </a:pPr>
            <a:r>
              <a:rPr lang="vi-VN" sz="1400" dirty="0"/>
              <a:t>Các lớp cuối của kiến trúc là các lớp fully connected.</a:t>
            </a:r>
            <a:endParaRPr lang="en-US" sz="1400" dirty="0"/>
          </a:p>
        </p:txBody>
      </p:sp>
    </p:spTree>
    <p:extLst>
      <p:ext uri="{BB962C8B-B14F-4D97-AF65-F5344CB8AC3E}">
        <p14:creationId xmlns:p14="http://schemas.microsoft.com/office/powerpoint/2010/main" val="23841436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4.3</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34</a:t>
            </a:fld>
            <a:endParaRPr lang="en-US"/>
          </a:p>
        </p:txBody>
      </p:sp>
      <p:sp>
        <p:nvSpPr>
          <p:cNvPr id="26" name="Google Shape;234;p29">
            <a:extLst>
              <a:ext uri="{FF2B5EF4-FFF2-40B4-BE49-F238E27FC236}">
                <a16:creationId xmlns:a16="http://schemas.microsoft.com/office/drawing/2014/main" id="{1C336EC8-E8F4-1262-DC04-1EE602CB9A00}"/>
              </a:ext>
            </a:extLst>
          </p:cNvPr>
          <p:cNvSpPr txBox="1">
            <a:spLocks/>
          </p:cNvSpPr>
          <p:nvPr/>
        </p:nvSpPr>
        <p:spPr>
          <a:xfrm>
            <a:off x="4712755" y="4257085"/>
            <a:ext cx="2680120" cy="28499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ctr">
              <a:lnSpc>
                <a:spcPct val="120000"/>
              </a:lnSpc>
              <a:buNone/>
            </a:pPr>
            <a:r>
              <a:rPr lang="en-US" i="1" dirty="0" err="1"/>
              <a:t>Hình</a:t>
            </a:r>
            <a:r>
              <a:rPr lang="en-US" i="1" dirty="0"/>
              <a:t> 14. </a:t>
            </a:r>
            <a:r>
              <a:rPr lang="en-US" i="1" dirty="0" err="1"/>
              <a:t>Cách</a:t>
            </a:r>
            <a:r>
              <a:rPr lang="en-US" i="1" dirty="0"/>
              <a:t> </a:t>
            </a:r>
            <a:r>
              <a:rPr lang="en-US" i="1" dirty="0" err="1"/>
              <a:t>sử</a:t>
            </a:r>
            <a:r>
              <a:rPr lang="en-US" i="1" dirty="0"/>
              <a:t> </a:t>
            </a:r>
            <a:r>
              <a:rPr lang="en-US" i="1" dirty="0" err="1"/>
              <a:t>dụng</a:t>
            </a:r>
            <a:r>
              <a:rPr lang="en-US" i="1" dirty="0"/>
              <a:t> </a:t>
            </a:r>
            <a:r>
              <a:rPr lang="en-US" i="1" dirty="0" err="1"/>
              <a:t>Xception</a:t>
            </a:r>
            <a:endParaRPr lang="vi-VN" i="1" dirty="0"/>
          </a:p>
        </p:txBody>
      </p:sp>
      <p:pic>
        <p:nvPicPr>
          <p:cNvPr id="3" name="Picture 2">
            <a:extLst>
              <a:ext uri="{FF2B5EF4-FFF2-40B4-BE49-F238E27FC236}">
                <a16:creationId xmlns:a16="http://schemas.microsoft.com/office/drawing/2014/main" id="{EE8C74A7-FC8A-CE8F-5AB7-134643F2DC5A}"/>
              </a:ext>
            </a:extLst>
          </p:cNvPr>
          <p:cNvPicPr>
            <a:picLocks noChangeAspect="1"/>
          </p:cNvPicPr>
          <p:nvPr/>
        </p:nvPicPr>
        <p:blipFill>
          <a:blip r:embed="rId3"/>
          <a:stretch>
            <a:fillRect/>
          </a:stretch>
        </p:blipFill>
        <p:spPr>
          <a:xfrm>
            <a:off x="1027185" y="2284664"/>
            <a:ext cx="3436815" cy="2289456"/>
          </a:xfrm>
          <a:prstGeom prst="rect">
            <a:avLst/>
          </a:prstGeom>
        </p:spPr>
      </p:pic>
      <p:pic>
        <p:nvPicPr>
          <p:cNvPr id="5" name="Picture 4">
            <a:extLst>
              <a:ext uri="{FF2B5EF4-FFF2-40B4-BE49-F238E27FC236}">
                <a16:creationId xmlns:a16="http://schemas.microsoft.com/office/drawing/2014/main" id="{0D64EDEE-2240-286F-BFFC-D11CB5E6B7E3}"/>
              </a:ext>
            </a:extLst>
          </p:cNvPr>
          <p:cNvPicPr>
            <a:picLocks noChangeAspect="1"/>
          </p:cNvPicPr>
          <p:nvPr/>
        </p:nvPicPr>
        <p:blipFill>
          <a:blip r:embed="rId4"/>
          <a:stretch>
            <a:fillRect/>
          </a:stretch>
        </p:blipFill>
        <p:spPr>
          <a:xfrm>
            <a:off x="1027185" y="1436126"/>
            <a:ext cx="5218757" cy="848538"/>
          </a:xfrm>
          <a:prstGeom prst="rect">
            <a:avLst/>
          </a:prstGeom>
        </p:spPr>
      </p:pic>
      <p:pic>
        <p:nvPicPr>
          <p:cNvPr id="9" name="Picture 8">
            <a:extLst>
              <a:ext uri="{FF2B5EF4-FFF2-40B4-BE49-F238E27FC236}">
                <a16:creationId xmlns:a16="http://schemas.microsoft.com/office/drawing/2014/main" id="{C1CA8A65-FEC0-6539-04AB-EF22222F1002}"/>
              </a:ext>
            </a:extLst>
          </p:cNvPr>
          <p:cNvPicPr>
            <a:picLocks noChangeAspect="1"/>
          </p:cNvPicPr>
          <p:nvPr/>
        </p:nvPicPr>
        <p:blipFill>
          <a:blip r:embed="rId5"/>
          <a:stretch>
            <a:fillRect/>
          </a:stretch>
        </p:blipFill>
        <p:spPr>
          <a:xfrm>
            <a:off x="1027185" y="1064953"/>
            <a:ext cx="3105615" cy="368111"/>
          </a:xfrm>
          <a:prstGeom prst="rect">
            <a:avLst/>
          </a:prstGeom>
        </p:spPr>
      </p:pic>
      <p:sp>
        <p:nvSpPr>
          <p:cNvPr id="10" name="Google Shape;308;p33">
            <a:extLst>
              <a:ext uri="{FF2B5EF4-FFF2-40B4-BE49-F238E27FC236}">
                <a16:creationId xmlns:a16="http://schemas.microsoft.com/office/drawing/2014/main" id="{EB489B84-E7C9-CFCA-DC93-6E054EDB07F8}"/>
              </a:ext>
            </a:extLst>
          </p:cNvPr>
          <p:cNvSpPr txBox="1">
            <a:spLocks/>
          </p:cNvSpPr>
          <p:nvPr/>
        </p:nvSpPr>
        <p:spPr>
          <a:xfrm>
            <a:off x="1456775" y="469294"/>
            <a:ext cx="2114425"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Xception</a:t>
            </a:r>
          </a:p>
        </p:txBody>
      </p:sp>
      <p:sp>
        <p:nvSpPr>
          <p:cNvPr id="6" name="TextBox 5">
            <a:extLst>
              <a:ext uri="{FF2B5EF4-FFF2-40B4-BE49-F238E27FC236}">
                <a16:creationId xmlns:a16="http://schemas.microsoft.com/office/drawing/2014/main" id="{95D23A5B-74C1-E53E-1463-44749A59FA8B}"/>
              </a:ext>
            </a:extLst>
          </p:cNvPr>
          <p:cNvSpPr txBox="1"/>
          <p:nvPr/>
        </p:nvSpPr>
        <p:spPr>
          <a:xfrm>
            <a:off x="4712756" y="2640210"/>
            <a:ext cx="4089810" cy="587661"/>
          </a:xfrm>
          <a:prstGeom prst="rect">
            <a:avLst/>
          </a:prstGeom>
          <a:noFill/>
        </p:spPr>
        <p:txBody>
          <a:bodyPr wrap="square">
            <a:spAutoFit/>
          </a:bodyPr>
          <a:lstStyle/>
          <a:p>
            <a:pPr marL="285750" indent="-285750">
              <a:lnSpc>
                <a:spcPct val="120000"/>
              </a:lnSpc>
            </a:pPr>
            <a:r>
              <a:rPr lang="en-US" sz="1400" dirty="0">
                <a:latin typeface="Mulish" panose="020B0604020202020204" charset="0"/>
              </a:rPr>
              <a:t>       </a:t>
            </a:r>
            <a:r>
              <a:rPr lang="en-US" sz="1400" dirty="0" err="1">
                <a:latin typeface="Mulish" panose="020B0604020202020204" charset="0"/>
              </a:rPr>
              <a:t>Đặc</a:t>
            </a:r>
            <a:r>
              <a:rPr lang="en-US" sz="1400" dirty="0">
                <a:latin typeface="Mulish" panose="020B0604020202020204" charset="0"/>
              </a:rPr>
              <a:t> </a:t>
            </a:r>
            <a:r>
              <a:rPr lang="en-US" sz="1400" dirty="0" err="1">
                <a:latin typeface="Mulish" panose="020B0604020202020204" charset="0"/>
              </a:rPr>
              <a:t>trưng</a:t>
            </a:r>
            <a:r>
              <a:rPr lang="en-US" sz="1400" dirty="0">
                <a:latin typeface="Mulish" panose="020B0604020202020204" charset="0"/>
              </a:rPr>
              <a:t> </a:t>
            </a:r>
            <a:r>
              <a:rPr lang="en-US" sz="1400" dirty="0" err="1">
                <a:latin typeface="Mulish" panose="020B0604020202020204" charset="0"/>
              </a:rPr>
              <a:t>được</a:t>
            </a:r>
            <a:r>
              <a:rPr lang="en-US" sz="1400" dirty="0">
                <a:latin typeface="Mulish" panose="020B0604020202020204" charset="0"/>
              </a:rPr>
              <a:t> </a:t>
            </a:r>
            <a:r>
              <a:rPr lang="en-US" sz="1400" dirty="0" err="1">
                <a:latin typeface="Mulish" panose="020B0604020202020204" charset="0"/>
              </a:rPr>
              <a:t>trích</a:t>
            </a:r>
            <a:r>
              <a:rPr lang="en-US" sz="1400" dirty="0">
                <a:latin typeface="Mulish" panose="020B0604020202020204" charset="0"/>
              </a:rPr>
              <a:t> </a:t>
            </a:r>
            <a:r>
              <a:rPr lang="en-US" sz="1400" dirty="0" err="1">
                <a:latin typeface="Mulish" panose="020B0604020202020204" charset="0"/>
              </a:rPr>
              <a:t>xuất</a:t>
            </a:r>
            <a:r>
              <a:rPr lang="en-US" sz="1400" dirty="0">
                <a:latin typeface="Mulish" panose="020B0604020202020204" charset="0"/>
              </a:rPr>
              <a:t> </a:t>
            </a:r>
            <a:r>
              <a:rPr lang="en-US" sz="1400" dirty="0" err="1">
                <a:latin typeface="Mulish" panose="020B0604020202020204" charset="0"/>
              </a:rPr>
              <a:t>sau</a:t>
            </a:r>
            <a:r>
              <a:rPr lang="en-US" sz="1400" dirty="0">
                <a:latin typeface="Mulish" panose="020B0604020202020204" charset="0"/>
              </a:rPr>
              <a:t> </a:t>
            </a:r>
            <a:r>
              <a:rPr lang="en-US" sz="1400" dirty="0" err="1">
                <a:latin typeface="Mulish" panose="020B0604020202020204" charset="0"/>
              </a:rPr>
              <a:t>lớp</a:t>
            </a:r>
            <a:r>
              <a:rPr lang="en-US" sz="1400" dirty="0">
                <a:latin typeface="Mulish" panose="020B0604020202020204" charset="0"/>
              </a:rPr>
              <a:t> Global  Average Pooling, </a:t>
            </a:r>
            <a:r>
              <a:rPr lang="en-US" sz="1400" dirty="0" err="1">
                <a:latin typeface="Mulish" panose="020B0604020202020204" charset="0"/>
              </a:rPr>
              <a:t>có</a:t>
            </a:r>
            <a:r>
              <a:rPr lang="en-US" sz="1400" dirty="0">
                <a:latin typeface="Mulish" panose="020B0604020202020204" charset="0"/>
              </a:rPr>
              <a:t> </a:t>
            </a:r>
            <a:r>
              <a:rPr lang="en-US" sz="1400" dirty="0" err="1">
                <a:latin typeface="Mulish" panose="020B0604020202020204" charset="0"/>
              </a:rPr>
              <a:t>kích</a:t>
            </a:r>
            <a:r>
              <a:rPr lang="en-US" sz="1400" dirty="0">
                <a:latin typeface="Mulish" panose="020B0604020202020204" charset="0"/>
              </a:rPr>
              <a:t> </a:t>
            </a:r>
            <a:r>
              <a:rPr lang="en-US" sz="1400" dirty="0" err="1">
                <a:latin typeface="Mulish" panose="020B0604020202020204" charset="0"/>
              </a:rPr>
              <a:t>thước</a:t>
            </a:r>
            <a:r>
              <a:rPr lang="en-US" sz="1400" dirty="0">
                <a:latin typeface="Mulish" panose="020B0604020202020204" charset="0"/>
              </a:rPr>
              <a:t> </a:t>
            </a:r>
            <a:r>
              <a:rPr lang="en-US" sz="1400" dirty="0" err="1">
                <a:latin typeface="Mulish" panose="020B0604020202020204" charset="0"/>
              </a:rPr>
              <a:t>1x1x2048</a:t>
            </a:r>
            <a:r>
              <a:rPr lang="en-US" sz="1400" dirty="0">
                <a:latin typeface="Mulish" panose="020B0604020202020204" charset="0"/>
              </a:rPr>
              <a:t>.</a:t>
            </a:r>
            <a:endParaRPr lang="vi-VN" sz="1400" dirty="0">
              <a:latin typeface="Mulish" panose="020B0604020202020204" charset="0"/>
            </a:endParaRPr>
          </a:p>
        </p:txBody>
      </p:sp>
      <p:sp>
        <p:nvSpPr>
          <p:cNvPr id="7" name="Rectangle 6">
            <a:extLst>
              <a:ext uri="{FF2B5EF4-FFF2-40B4-BE49-F238E27FC236}">
                <a16:creationId xmlns:a16="http://schemas.microsoft.com/office/drawing/2014/main" id="{BBC599BE-AFCF-71E5-A223-B6D2AB3AE7FB}"/>
              </a:ext>
            </a:extLst>
          </p:cNvPr>
          <p:cNvSpPr/>
          <p:nvPr/>
        </p:nvSpPr>
        <p:spPr>
          <a:xfrm>
            <a:off x="1027185" y="3559834"/>
            <a:ext cx="3303275" cy="299049"/>
          </a:xfrm>
          <a:prstGeom prst="rect">
            <a:avLst/>
          </a:prstGeom>
          <a:solidFill>
            <a:srgbClr val="F7F7F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2367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4.4</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35</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5" y="469294"/>
            <a:ext cx="4196402"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dirty="0"/>
              <a:t>Image Similarity</a:t>
            </a:r>
          </a:p>
        </p:txBody>
      </p:sp>
      <p:sp>
        <p:nvSpPr>
          <p:cNvPr id="5" name="Google Shape;234;p29">
            <a:extLst>
              <a:ext uri="{FF2B5EF4-FFF2-40B4-BE49-F238E27FC236}">
                <a16:creationId xmlns:a16="http://schemas.microsoft.com/office/drawing/2014/main" id="{408B6AB4-DBDC-982C-C265-18E40820AD17}"/>
              </a:ext>
            </a:extLst>
          </p:cNvPr>
          <p:cNvSpPr txBox="1">
            <a:spLocks/>
          </p:cNvSpPr>
          <p:nvPr/>
        </p:nvSpPr>
        <p:spPr>
          <a:xfrm>
            <a:off x="746500" y="1521418"/>
            <a:ext cx="7650999" cy="1008997"/>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dirty="0"/>
              <a:t>Khoảng cách Euclide được dùng để tính khoảng cách giữa các query features và các features của mọi images được trích xuất.</a:t>
            </a:r>
            <a:endParaRPr lang="en-US" sz="1400" dirty="0"/>
          </a:p>
          <a:p>
            <a:pPr marL="285750" indent="-285750" algn="just">
              <a:lnSpc>
                <a:spcPct val="120000"/>
              </a:lnSpc>
            </a:pPr>
            <a:r>
              <a:rPr lang="vi-VN" sz="1400" dirty="0"/>
              <a:t>Sau đó, nhóm sẽ thực hiện lấy ra top 10 hình ảnh có</a:t>
            </a:r>
            <a:r>
              <a:rPr lang="en-US" sz="1400" dirty="0"/>
              <a:t> </a:t>
            </a:r>
            <a:r>
              <a:rPr lang="en-US" sz="1400" dirty="0" err="1"/>
              <a:t>khoảng</a:t>
            </a:r>
            <a:r>
              <a:rPr lang="en-US" sz="1400" dirty="0"/>
              <a:t> </a:t>
            </a:r>
            <a:r>
              <a:rPr lang="en-US" sz="1400" dirty="0" err="1"/>
              <a:t>cách</a:t>
            </a:r>
            <a:r>
              <a:rPr lang="vi-VN" sz="1400" dirty="0"/>
              <a:t> Euclidean </a:t>
            </a:r>
            <a:r>
              <a:rPr lang="en-US" sz="1400" dirty="0" err="1"/>
              <a:t>nhỏ</a:t>
            </a:r>
            <a:r>
              <a:rPr lang="vi-VN" sz="1400" dirty="0"/>
              <a:t> nhất.</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10FDF49C-642E-4F9C-0DD5-73C86B671090}"/>
                  </a:ext>
                </a:extLst>
              </p:cNvPr>
              <p:cNvSpPr/>
              <p:nvPr/>
            </p:nvSpPr>
            <p:spPr>
              <a:xfrm>
                <a:off x="3290498" y="2813394"/>
                <a:ext cx="2186368" cy="9305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vi-VN" smtClean="0">
                          <a:solidFill>
                            <a:schemeClr val="bg1"/>
                          </a:solidFill>
                          <a:latin typeface="Cambria Math" panose="02040503050406030204" pitchFamily="18" charset="0"/>
                          <a:sym typeface="Montserrat"/>
                        </a:rPr>
                        <m:t>ⅆ</m:t>
                      </m:r>
                      <m:d>
                        <m:dPr>
                          <m:ctrlPr>
                            <a:rPr lang="vi-VN" i="1">
                              <a:solidFill>
                                <a:schemeClr val="bg1"/>
                              </a:solidFill>
                              <a:latin typeface="Cambria Math" panose="02040503050406030204" pitchFamily="18" charset="0"/>
                              <a:sym typeface="Montserrat"/>
                            </a:rPr>
                          </m:ctrlPr>
                        </m:dPr>
                        <m:e>
                          <m:r>
                            <a:rPr lang="vi-VN" i="1">
                              <a:solidFill>
                                <a:schemeClr val="bg1"/>
                              </a:solidFill>
                              <a:latin typeface="Cambria Math" panose="02040503050406030204" pitchFamily="18" charset="0"/>
                              <a:sym typeface="Montserrat"/>
                            </a:rPr>
                            <m:t>𝐴</m:t>
                          </m:r>
                          <m:r>
                            <a:rPr lang="vi-VN">
                              <a:solidFill>
                                <a:schemeClr val="bg1"/>
                              </a:solidFill>
                              <a:latin typeface="Cambria Math" panose="02040503050406030204" pitchFamily="18" charset="0"/>
                              <a:sym typeface="Montserrat"/>
                            </a:rPr>
                            <m:t>,</m:t>
                          </m:r>
                          <m:r>
                            <a:rPr lang="vi-VN" i="1">
                              <a:solidFill>
                                <a:schemeClr val="bg1"/>
                              </a:solidFill>
                              <a:latin typeface="Cambria Math" panose="02040503050406030204" pitchFamily="18" charset="0"/>
                              <a:sym typeface="Montserrat"/>
                            </a:rPr>
                            <m:t>𝐵</m:t>
                          </m:r>
                        </m:e>
                      </m:d>
                      <m:r>
                        <a:rPr lang="vi-VN">
                          <a:solidFill>
                            <a:schemeClr val="bg1"/>
                          </a:solidFill>
                          <a:latin typeface="Cambria Math" panose="02040503050406030204" pitchFamily="18" charset="0"/>
                          <a:sym typeface="Montserrat"/>
                        </a:rPr>
                        <m:t>=</m:t>
                      </m:r>
                      <m:rad>
                        <m:radPr>
                          <m:degHide m:val="on"/>
                          <m:ctrlPr>
                            <a:rPr lang="vi-VN" i="1">
                              <a:solidFill>
                                <a:schemeClr val="bg1"/>
                              </a:solidFill>
                              <a:latin typeface="Cambria Math" panose="02040503050406030204" pitchFamily="18" charset="0"/>
                              <a:sym typeface="Montserrat"/>
                            </a:rPr>
                          </m:ctrlPr>
                        </m:radPr>
                        <m:deg/>
                        <m:e>
                          <m:nary>
                            <m:naryPr>
                              <m:chr m:val="∑"/>
                              <m:limLoc m:val="undOvr"/>
                              <m:grow m:val="on"/>
                              <m:ctrlPr>
                                <a:rPr lang="vi-VN" i="1">
                                  <a:solidFill>
                                    <a:schemeClr val="bg1"/>
                                  </a:solidFill>
                                  <a:latin typeface="Cambria Math" panose="02040503050406030204" pitchFamily="18" charset="0"/>
                                  <a:sym typeface="Montserrat"/>
                                </a:rPr>
                              </m:ctrlPr>
                            </m:naryPr>
                            <m:sub>
                              <m:r>
                                <a:rPr lang="vi-VN" i="1">
                                  <a:solidFill>
                                    <a:schemeClr val="bg1"/>
                                  </a:solidFill>
                                  <a:latin typeface="Cambria Math" panose="02040503050406030204" pitchFamily="18" charset="0"/>
                                  <a:sym typeface="Montserrat"/>
                                </a:rPr>
                                <m:t>𝑖</m:t>
                              </m:r>
                              <m:r>
                                <a:rPr lang="vi-VN">
                                  <a:solidFill>
                                    <a:schemeClr val="bg1"/>
                                  </a:solidFill>
                                  <a:latin typeface="Cambria Math" panose="02040503050406030204" pitchFamily="18" charset="0"/>
                                  <a:sym typeface="Montserrat"/>
                                </a:rPr>
                                <m:t>=1</m:t>
                              </m:r>
                            </m:sub>
                            <m:sup>
                              <m:r>
                                <a:rPr lang="vi-VN" i="1">
                                  <a:solidFill>
                                    <a:schemeClr val="bg1"/>
                                  </a:solidFill>
                                  <a:latin typeface="Cambria Math" panose="02040503050406030204" pitchFamily="18" charset="0"/>
                                  <a:sym typeface="Montserrat"/>
                                </a:rPr>
                                <m:t>𝑛</m:t>
                              </m:r>
                            </m:sup>
                            <m:e>
                              <m:sSup>
                                <m:sSupPr>
                                  <m:ctrlPr>
                                    <a:rPr lang="vi-VN" i="1">
                                      <a:solidFill>
                                        <a:schemeClr val="bg1"/>
                                      </a:solidFill>
                                      <a:latin typeface="Cambria Math" panose="02040503050406030204" pitchFamily="18" charset="0"/>
                                      <a:sym typeface="Montserrat"/>
                                    </a:rPr>
                                  </m:ctrlPr>
                                </m:sSupPr>
                                <m:e>
                                  <m:d>
                                    <m:dPr>
                                      <m:ctrlPr>
                                        <a:rPr lang="vi-VN" i="1">
                                          <a:solidFill>
                                            <a:schemeClr val="bg1"/>
                                          </a:solidFill>
                                          <a:latin typeface="Cambria Math" panose="02040503050406030204" pitchFamily="18" charset="0"/>
                                          <a:sym typeface="Montserrat"/>
                                        </a:rPr>
                                      </m:ctrlPr>
                                    </m:dPr>
                                    <m:e>
                                      <m:sSub>
                                        <m:sSubPr>
                                          <m:ctrlPr>
                                            <a:rPr lang="vi-VN" i="1">
                                              <a:solidFill>
                                                <a:schemeClr val="bg1"/>
                                              </a:solidFill>
                                              <a:latin typeface="Cambria Math" panose="02040503050406030204" pitchFamily="18" charset="0"/>
                                              <a:sym typeface="Montserrat"/>
                                            </a:rPr>
                                          </m:ctrlPr>
                                        </m:sSubPr>
                                        <m:e>
                                          <m:r>
                                            <a:rPr lang="vi-VN" i="1">
                                              <a:solidFill>
                                                <a:schemeClr val="bg1"/>
                                              </a:solidFill>
                                              <a:latin typeface="Cambria Math" panose="02040503050406030204" pitchFamily="18" charset="0"/>
                                              <a:sym typeface="Montserrat"/>
                                            </a:rPr>
                                            <m:t>𝐴</m:t>
                                          </m:r>
                                        </m:e>
                                        <m:sub>
                                          <m:r>
                                            <a:rPr lang="vi-VN" i="1">
                                              <a:solidFill>
                                                <a:schemeClr val="bg1"/>
                                              </a:solidFill>
                                              <a:latin typeface="Cambria Math" panose="02040503050406030204" pitchFamily="18" charset="0"/>
                                              <a:sym typeface="Montserrat"/>
                                            </a:rPr>
                                            <m:t>𝑖</m:t>
                                          </m:r>
                                        </m:sub>
                                      </m:sSub>
                                      <m:r>
                                        <a:rPr lang="vi-VN">
                                          <a:solidFill>
                                            <a:schemeClr val="bg1"/>
                                          </a:solidFill>
                                          <a:latin typeface="Cambria Math" panose="02040503050406030204" pitchFamily="18" charset="0"/>
                                          <a:sym typeface="Montserrat"/>
                                        </a:rPr>
                                        <m:t>−</m:t>
                                      </m:r>
                                      <m:sSub>
                                        <m:sSubPr>
                                          <m:ctrlPr>
                                            <a:rPr lang="vi-VN" i="1">
                                              <a:solidFill>
                                                <a:schemeClr val="bg1"/>
                                              </a:solidFill>
                                              <a:latin typeface="Cambria Math" panose="02040503050406030204" pitchFamily="18" charset="0"/>
                                              <a:sym typeface="Montserrat"/>
                                            </a:rPr>
                                          </m:ctrlPr>
                                        </m:sSubPr>
                                        <m:e>
                                          <m:r>
                                            <a:rPr lang="vi-VN" i="1">
                                              <a:solidFill>
                                                <a:schemeClr val="bg1"/>
                                              </a:solidFill>
                                              <a:latin typeface="Cambria Math" panose="02040503050406030204" pitchFamily="18" charset="0"/>
                                              <a:sym typeface="Montserrat"/>
                                            </a:rPr>
                                            <m:t>𝐵</m:t>
                                          </m:r>
                                        </m:e>
                                        <m:sub>
                                          <m:r>
                                            <a:rPr lang="vi-VN" i="1">
                                              <a:solidFill>
                                                <a:schemeClr val="bg1"/>
                                              </a:solidFill>
                                              <a:latin typeface="Cambria Math" panose="02040503050406030204" pitchFamily="18" charset="0"/>
                                              <a:sym typeface="Montserrat"/>
                                            </a:rPr>
                                            <m:t>𝑖</m:t>
                                          </m:r>
                                        </m:sub>
                                      </m:sSub>
                                    </m:e>
                                  </m:d>
                                </m:e>
                                <m:sup>
                                  <m:r>
                                    <a:rPr lang="vi-VN">
                                      <a:solidFill>
                                        <a:schemeClr val="bg1"/>
                                      </a:solidFill>
                                      <a:latin typeface="Cambria Math" panose="02040503050406030204" pitchFamily="18" charset="0"/>
                                      <a:sym typeface="Montserrat"/>
                                    </a:rPr>
                                    <m:t>2</m:t>
                                  </m:r>
                                </m:sup>
                              </m:sSup>
                            </m:e>
                          </m:nary>
                        </m:e>
                      </m:rad>
                    </m:oMath>
                  </m:oMathPara>
                </a14:m>
                <a:endParaRPr lang="en-US" dirty="0">
                  <a:solidFill>
                    <a:schemeClr val="bg1"/>
                  </a:solidFill>
                  <a:latin typeface="Times New Roman" panose="02020603050405020304" pitchFamily="18" charset="0"/>
                  <a:cs typeface="Times New Roman" panose="02020603050405020304" pitchFamily="18" charset="0"/>
                </a:endParaRPr>
              </a:p>
            </p:txBody>
          </p:sp>
        </mc:Choice>
        <mc:Fallback xmlns="">
          <p:sp>
            <p:nvSpPr>
              <p:cNvPr id="3" name="Rectangle 2">
                <a:extLst>
                  <a:ext uri="{FF2B5EF4-FFF2-40B4-BE49-F238E27FC236}">
                    <a16:creationId xmlns:a16="http://schemas.microsoft.com/office/drawing/2014/main" id="{10FDF49C-642E-4F9C-0DD5-73C86B671090}"/>
                  </a:ext>
                </a:extLst>
              </p:cNvPr>
              <p:cNvSpPr>
                <a:spLocks noRot="1" noChangeAspect="1" noMove="1" noResize="1" noEditPoints="1" noAdjustHandles="1" noChangeArrowheads="1" noChangeShapeType="1" noTextEdit="1"/>
              </p:cNvSpPr>
              <p:nvPr/>
            </p:nvSpPr>
            <p:spPr>
              <a:xfrm>
                <a:off x="3290498" y="2813394"/>
                <a:ext cx="2186368" cy="930511"/>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450632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a:t>4.5</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36</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5" y="469294"/>
            <a:ext cx="4196402"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a:t>Faiss Indexing</a:t>
            </a:r>
            <a:endParaRPr lang="fr" dirty="0"/>
          </a:p>
        </p:txBody>
      </p:sp>
      <p:sp>
        <p:nvSpPr>
          <p:cNvPr id="5" name="Google Shape;234;p29">
            <a:extLst>
              <a:ext uri="{FF2B5EF4-FFF2-40B4-BE49-F238E27FC236}">
                <a16:creationId xmlns:a16="http://schemas.microsoft.com/office/drawing/2014/main" id="{408B6AB4-DBDC-982C-C265-18E40820AD17}"/>
              </a:ext>
            </a:extLst>
          </p:cNvPr>
          <p:cNvSpPr txBox="1">
            <a:spLocks/>
          </p:cNvSpPr>
          <p:nvPr/>
        </p:nvSpPr>
        <p:spPr>
          <a:xfrm>
            <a:off x="453484" y="1049428"/>
            <a:ext cx="8207296" cy="3632212"/>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sz="1400"/>
              <a:t>Sử dụng thư viện Faiss để tối ưu hóa việc tìm kiếm tương tự trong không gian đa chiều.</a:t>
            </a:r>
          </a:p>
          <a:p>
            <a:pPr marL="0" indent="0" algn="just">
              <a:lnSpc>
                <a:spcPct val="120000"/>
              </a:lnSpc>
              <a:buNone/>
            </a:pPr>
            <a:r>
              <a:rPr lang="en-US" sz="1400"/>
              <a:t>Kiến trúc của Faiss:</a:t>
            </a:r>
          </a:p>
          <a:p>
            <a:pPr marL="285750" indent="-285750" algn="just">
              <a:lnSpc>
                <a:spcPct val="120000"/>
              </a:lnSpc>
              <a:buFontTx/>
              <a:buChar char="-"/>
            </a:pPr>
            <a:r>
              <a:rPr lang="en-US" sz="1400"/>
              <a:t>Indexer:</a:t>
            </a:r>
          </a:p>
          <a:p>
            <a:pPr marL="285750" indent="-285750" algn="just">
              <a:lnSpc>
                <a:spcPct val="120000"/>
              </a:lnSpc>
            </a:pPr>
            <a:r>
              <a:rPr lang="vi-VN" sz="1400"/>
              <a:t>Là cấu trúc dữ liệu để lưu trữ dữ liệu đa chiều.</a:t>
            </a:r>
            <a:endParaRPr lang="en-US" sz="1400"/>
          </a:p>
          <a:p>
            <a:pPr marL="285750" indent="-285750" algn="just">
              <a:lnSpc>
                <a:spcPct val="120000"/>
              </a:lnSpc>
            </a:pPr>
            <a:r>
              <a:rPr lang="vi-VN" sz="1400"/>
              <a:t>Các loại indexer phổ biến gồm IVF, HNSW, và PQ.</a:t>
            </a:r>
            <a:endParaRPr lang="en-US" sz="1400"/>
          </a:p>
          <a:p>
            <a:pPr marL="285750" indent="-285750" algn="just">
              <a:lnSpc>
                <a:spcPct val="120000"/>
              </a:lnSpc>
              <a:buFontTx/>
              <a:buChar char="-"/>
            </a:pPr>
            <a:r>
              <a:rPr lang="en-US" sz="1400"/>
              <a:t>Searcher:</a:t>
            </a:r>
          </a:p>
          <a:p>
            <a:pPr marL="285750" indent="-285750" algn="just">
              <a:lnSpc>
                <a:spcPct val="120000"/>
              </a:lnSpc>
            </a:pPr>
            <a:r>
              <a:rPr lang="vi-VN" sz="1400"/>
              <a:t>Là thuật toán dùng để tìm kiếm vector tương tự trong một indexer.</a:t>
            </a:r>
            <a:endParaRPr lang="en-US" sz="1400"/>
          </a:p>
          <a:p>
            <a:pPr marL="285750" indent="-285750" algn="just">
              <a:lnSpc>
                <a:spcPct val="120000"/>
              </a:lnSpc>
            </a:pPr>
            <a:r>
              <a:rPr lang="vi-VN" sz="1400"/>
              <a:t>Các loại searcher phổ biến gồm BruteForce Searcher, K-Nearest Neighbors Searcher, và Approximate Nearest Neighbors Searcher.</a:t>
            </a:r>
            <a:endParaRPr lang="en-US" sz="1400"/>
          </a:p>
          <a:p>
            <a:pPr marL="285750" indent="-285750" algn="just">
              <a:lnSpc>
                <a:spcPct val="120000"/>
              </a:lnSpc>
              <a:buFontTx/>
              <a:buChar char="-"/>
            </a:pPr>
            <a:r>
              <a:rPr lang="en-US" sz="1400"/>
              <a:t>Metric:</a:t>
            </a:r>
          </a:p>
          <a:p>
            <a:pPr marL="285750" indent="-285750" algn="just">
              <a:lnSpc>
                <a:spcPct val="120000"/>
              </a:lnSpc>
            </a:pPr>
            <a:r>
              <a:rPr lang="vi-VN" sz="1400"/>
              <a:t>Là hàm dùng để đo lường độ tương đồng giữa hai vector.</a:t>
            </a:r>
            <a:endParaRPr lang="en-US" sz="1400"/>
          </a:p>
          <a:p>
            <a:pPr marL="285750" indent="-285750" algn="just">
              <a:lnSpc>
                <a:spcPct val="120000"/>
              </a:lnSpc>
            </a:pPr>
            <a:r>
              <a:rPr lang="vi-VN" sz="1400"/>
              <a:t>Các loại metric phổ biến gồm L2 distance, cosine similarity, và Jaccard similarity.</a:t>
            </a:r>
            <a:endParaRPr lang="vi-VN" sz="1400" dirty="0"/>
          </a:p>
        </p:txBody>
      </p:sp>
    </p:spTree>
    <p:extLst>
      <p:ext uri="{BB962C8B-B14F-4D97-AF65-F5344CB8AC3E}">
        <p14:creationId xmlns:p14="http://schemas.microsoft.com/office/powerpoint/2010/main" val="1703105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384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a:t>4.5</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37</a:t>
            </a:fld>
            <a:endParaRPr lang="en-US"/>
          </a:p>
        </p:txBody>
      </p:sp>
      <p:sp>
        <p:nvSpPr>
          <p:cNvPr id="19" name="Google Shape;308;p33">
            <a:extLst>
              <a:ext uri="{FF2B5EF4-FFF2-40B4-BE49-F238E27FC236}">
                <a16:creationId xmlns:a16="http://schemas.microsoft.com/office/drawing/2014/main" id="{4324DBFA-153C-4A31-6004-FD0D0CBE583B}"/>
              </a:ext>
            </a:extLst>
          </p:cNvPr>
          <p:cNvSpPr txBox="1">
            <a:spLocks/>
          </p:cNvSpPr>
          <p:nvPr/>
        </p:nvSpPr>
        <p:spPr>
          <a:xfrm>
            <a:off x="1456775" y="469294"/>
            <a:ext cx="4196402" cy="572700"/>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Encode Sans SemiBold"/>
              <a:buNone/>
              <a:defRPr sz="2800" b="0" i="0" u="none" strike="noStrike" cap="none">
                <a:solidFill>
                  <a:schemeClr val="bg1"/>
                </a:solidFill>
                <a:latin typeface="Encode Sans SemiBold"/>
                <a:ea typeface="Encode Sans SemiBold"/>
                <a:cs typeface="Encode Sans SemiBold"/>
                <a:sym typeface="Encode Sans SemiBold"/>
              </a:defRPr>
            </a:lvl1pPr>
            <a:lvl2pPr marR="0" lvl="1"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2pPr>
            <a:lvl3pPr marR="0" lvl="2"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3pPr>
            <a:lvl4pPr marR="0" lvl="3"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4pPr>
            <a:lvl5pPr marR="0" lvl="4"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5pPr>
            <a:lvl6pPr marR="0" lvl="5"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6pPr>
            <a:lvl7pPr marR="0" lvl="6"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7pPr>
            <a:lvl8pPr marR="0" lvl="7"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8pPr>
            <a:lvl9pPr marR="0" lvl="8" algn="l" rtl="0">
              <a:lnSpc>
                <a:spcPct val="100000"/>
              </a:lnSpc>
              <a:spcBef>
                <a:spcPts val="0"/>
              </a:spcBef>
              <a:spcAft>
                <a:spcPts val="0"/>
              </a:spcAft>
              <a:buClr>
                <a:schemeClr val="dk1"/>
              </a:buClr>
              <a:buSzPts val="2800"/>
              <a:buFont typeface="Encode Sans SemiBold"/>
              <a:buNone/>
              <a:defRPr sz="2800" b="0" i="0" u="none" strike="noStrike" cap="none">
                <a:solidFill>
                  <a:schemeClr val="dk1"/>
                </a:solidFill>
                <a:latin typeface="Encode Sans SemiBold"/>
                <a:ea typeface="Encode Sans SemiBold"/>
                <a:cs typeface="Encode Sans SemiBold"/>
                <a:sym typeface="Encode Sans SemiBold"/>
              </a:defRPr>
            </a:lvl9pPr>
          </a:lstStyle>
          <a:p>
            <a:r>
              <a:rPr lang="fr"/>
              <a:t>Faiss Indexing</a:t>
            </a:r>
            <a:endParaRPr lang="fr" dirty="0"/>
          </a:p>
        </p:txBody>
      </p:sp>
      <p:sp>
        <p:nvSpPr>
          <p:cNvPr id="5" name="Google Shape;234;p29">
            <a:extLst>
              <a:ext uri="{FF2B5EF4-FFF2-40B4-BE49-F238E27FC236}">
                <a16:creationId xmlns:a16="http://schemas.microsoft.com/office/drawing/2014/main" id="{408B6AB4-DBDC-982C-C265-18E40820AD17}"/>
              </a:ext>
            </a:extLst>
          </p:cNvPr>
          <p:cNvSpPr txBox="1">
            <a:spLocks/>
          </p:cNvSpPr>
          <p:nvPr/>
        </p:nvSpPr>
        <p:spPr>
          <a:xfrm>
            <a:off x="664944" y="3681984"/>
            <a:ext cx="7430544" cy="1378797"/>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a:t>L</a:t>
            </a:r>
            <a:r>
              <a:rPr lang="vi-VN"/>
              <a:t>ưu trữ mỗi vect</a:t>
            </a:r>
            <a:r>
              <a:rPr lang="en-US"/>
              <a:t>er</a:t>
            </a:r>
            <a:r>
              <a:rPr lang="vi-VN"/>
              <a:t> trong tập dữ liệu dưới dạng một điểm trong không gia</a:t>
            </a:r>
            <a:r>
              <a:rPr lang="en-US"/>
              <a:t>n</a:t>
            </a:r>
            <a:r>
              <a:rPr lang="vi-VN"/>
              <a:t>. Khi thực hiện tìm kiếm, Faiss sẽ tính toán khoảng cách Euclide</a:t>
            </a:r>
            <a:r>
              <a:rPr lang="en-US"/>
              <a:t> (L2)</a:t>
            </a:r>
            <a:r>
              <a:rPr lang="vi-VN"/>
              <a:t> giữa vect</a:t>
            </a:r>
            <a:r>
              <a:rPr lang="en-US"/>
              <a:t>er</a:t>
            </a:r>
            <a:r>
              <a:rPr lang="vi-VN"/>
              <a:t> truy vấn và tất cả các vect</a:t>
            </a:r>
            <a:r>
              <a:rPr lang="en-US"/>
              <a:t>er</a:t>
            </a:r>
            <a:r>
              <a:rPr lang="vi-VN"/>
              <a:t> trong indexer</a:t>
            </a:r>
            <a:r>
              <a:rPr lang="en-US"/>
              <a:t> sử dụng </a:t>
            </a:r>
            <a:r>
              <a:rPr lang="vi-VN"/>
              <a:t>BruteForce Searcher</a:t>
            </a:r>
            <a:r>
              <a:rPr lang="en-US"/>
              <a:t> </a:t>
            </a:r>
            <a:r>
              <a:rPr lang="vi-VN"/>
              <a:t>. </a:t>
            </a:r>
            <a:r>
              <a:rPr lang="en-US"/>
              <a:t>V</a:t>
            </a:r>
            <a:r>
              <a:rPr lang="vi-VN"/>
              <a:t>ect</a:t>
            </a:r>
            <a:r>
              <a:rPr lang="en-US"/>
              <a:t>er</a:t>
            </a:r>
            <a:r>
              <a:rPr lang="vi-VN"/>
              <a:t> có khoảng cách Euclide nhỏ nhất với vect</a:t>
            </a:r>
            <a:r>
              <a:rPr lang="en-US"/>
              <a:t>er</a:t>
            </a:r>
            <a:r>
              <a:rPr lang="vi-VN"/>
              <a:t> truy vấn được coi là vect</a:t>
            </a:r>
            <a:r>
              <a:rPr lang="en-US"/>
              <a:t>er</a:t>
            </a:r>
            <a:r>
              <a:rPr lang="vi-VN"/>
              <a:t> tương tự nhất.</a:t>
            </a:r>
            <a:endParaRPr lang="vi-VN" dirty="0"/>
          </a:p>
        </p:txBody>
      </p:sp>
      <p:pic>
        <p:nvPicPr>
          <p:cNvPr id="4" name="Hình ảnh 3">
            <a:extLst>
              <a:ext uri="{FF2B5EF4-FFF2-40B4-BE49-F238E27FC236}">
                <a16:creationId xmlns:a16="http://schemas.microsoft.com/office/drawing/2014/main" id="{2061F3B0-EFEF-479F-2548-628C354DA024}"/>
              </a:ext>
            </a:extLst>
          </p:cNvPr>
          <p:cNvPicPr>
            <a:picLocks noChangeAspect="1"/>
          </p:cNvPicPr>
          <p:nvPr/>
        </p:nvPicPr>
        <p:blipFill>
          <a:blip r:embed="rId3"/>
          <a:stretch>
            <a:fillRect/>
          </a:stretch>
        </p:blipFill>
        <p:spPr>
          <a:xfrm>
            <a:off x="664945" y="1041993"/>
            <a:ext cx="5462376" cy="2571001"/>
          </a:xfrm>
          <a:prstGeom prst="rect">
            <a:avLst/>
          </a:prstGeom>
        </p:spPr>
      </p:pic>
    </p:spTree>
    <p:extLst>
      <p:ext uri="{BB962C8B-B14F-4D97-AF65-F5344CB8AC3E}">
        <p14:creationId xmlns:p14="http://schemas.microsoft.com/office/powerpoint/2010/main" val="42366972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NỘI DUNG</a:t>
            </a:r>
            <a:endParaRPr dirty="0"/>
          </a:p>
        </p:txBody>
      </p:sp>
      <p:sp>
        <p:nvSpPr>
          <p:cNvPr id="205" name="Google Shape;205;p28"/>
          <p:cNvSpPr txBox="1">
            <a:spLocks noGrp="1"/>
          </p:cNvSpPr>
          <p:nvPr>
            <p:ph type="title" idx="2"/>
          </p:nvPr>
        </p:nvSpPr>
        <p:spPr>
          <a:xfrm>
            <a:off x="1733454"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01</a:t>
            </a:r>
            <a:endParaRPr/>
          </a:p>
        </p:txBody>
      </p:sp>
      <p:sp>
        <p:nvSpPr>
          <p:cNvPr id="206" name="Google Shape;206;p28"/>
          <p:cNvSpPr txBox="1">
            <a:spLocks noGrp="1"/>
          </p:cNvSpPr>
          <p:nvPr>
            <p:ph type="title" idx="3"/>
          </p:nvPr>
        </p:nvSpPr>
        <p:spPr>
          <a:xfrm>
            <a:off x="4133850"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02</a:t>
            </a:r>
            <a:endParaRPr/>
          </a:p>
        </p:txBody>
      </p:sp>
      <p:sp>
        <p:nvSpPr>
          <p:cNvPr id="207" name="Google Shape;207;p28"/>
          <p:cNvSpPr txBox="1">
            <a:spLocks noGrp="1"/>
          </p:cNvSpPr>
          <p:nvPr>
            <p:ph type="title" idx="4"/>
          </p:nvPr>
        </p:nvSpPr>
        <p:spPr>
          <a:xfrm>
            <a:off x="1733454"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04</a:t>
            </a:r>
            <a:endParaRPr/>
          </a:p>
        </p:txBody>
      </p:sp>
      <p:sp>
        <p:nvSpPr>
          <p:cNvPr id="208" name="Google Shape;208;p28"/>
          <p:cNvSpPr txBox="1">
            <a:spLocks noGrp="1"/>
          </p:cNvSpPr>
          <p:nvPr>
            <p:ph type="title" idx="5"/>
          </p:nvPr>
        </p:nvSpPr>
        <p:spPr>
          <a:xfrm>
            <a:off x="4133850"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05</a:t>
            </a:r>
            <a:endParaRPr/>
          </a:p>
        </p:txBody>
      </p:sp>
      <p:sp>
        <p:nvSpPr>
          <p:cNvPr id="209" name="Google Shape;209;p28"/>
          <p:cNvSpPr txBox="1">
            <a:spLocks noGrp="1"/>
          </p:cNvSpPr>
          <p:nvPr>
            <p:ph type="subTitle" idx="1"/>
          </p:nvPr>
        </p:nvSpPr>
        <p:spPr>
          <a:xfrm>
            <a:off x="1240254" y="1986126"/>
            <a:ext cx="1862700" cy="731419"/>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QUAN ĐỀ TÀI</a:t>
            </a:r>
            <a:endParaRPr dirty="0"/>
          </a:p>
        </p:txBody>
      </p:sp>
      <p:sp>
        <p:nvSpPr>
          <p:cNvPr id="210" name="Google Shape;210;p28"/>
          <p:cNvSpPr txBox="1">
            <a:spLocks noGrp="1"/>
          </p:cNvSpPr>
          <p:nvPr>
            <p:ph type="subTitle" idx="6"/>
          </p:nvPr>
        </p:nvSpPr>
        <p:spPr>
          <a:xfrm>
            <a:off x="3640650" y="1986127"/>
            <a:ext cx="1862700" cy="73141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ĐỊNH NGHĨA BÀI TOÁN</a:t>
            </a:r>
            <a:endParaRPr dirty="0"/>
          </a:p>
        </p:txBody>
      </p:sp>
      <p:sp>
        <p:nvSpPr>
          <p:cNvPr id="211" name="Google Shape;211;p28"/>
          <p:cNvSpPr txBox="1">
            <a:spLocks noGrp="1"/>
          </p:cNvSpPr>
          <p:nvPr>
            <p:ph type="subTitle" idx="7"/>
          </p:nvPr>
        </p:nvSpPr>
        <p:spPr>
          <a:xfrm>
            <a:off x="1192527" y="3737650"/>
            <a:ext cx="1958154" cy="70284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PHƯƠNG PHÁP</a:t>
            </a:r>
          </a:p>
          <a:p>
            <a:pPr marL="0" lvl="0" indent="0" algn="ctr" rtl="0">
              <a:spcBef>
                <a:spcPts val="0"/>
              </a:spcBef>
              <a:spcAft>
                <a:spcPts val="0"/>
              </a:spcAft>
              <a:buNone/>
            </a:pPr>
            <a:r>
              <a:rPr lang="fr" dirty="0"/>
              <a:t>CỤ THỂ</a:t>
            </a:r>
            <a:endParaRPr dirty="0"/>
          </a:p>
        </p:txBody>
      </p:sp>
      <p:sp>
        <p:nvSpPr>
          <p:cNvPr id="212" name="Google Shape;212;p28"/>
          <p:cNvSpPr txBox="1">
            <a:spLocks noGrp="1"/>
          </p:cNvSpPr>
          <p:nvPr>
            <p:ph type="subTitle" idx="8"/>
          </p:nvPr>
        </p:nvSpPr>
        <p:spPr>
          <a:xfrm>
            <a:off x="3640650"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THỰC NGHIỆM</a:t>
            </a:r>
            <a:endParaRPr dirty="0"/>
          </a:p>
        </p:txBody>
      </p:sp>
      <p:cxnSp>
        <p:nvCxnSpPr>
          <p:cNvPr id="213" name="Google Shape;213;p28"/>
          <p:cNvCxnSpPr/>
          <p:nvPr/>
        </p:nvCxnSpPr>
        <p:spPr>
          <a:xfrm>
            <a:off x="1572354"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4" name="Google Shape;214;p28"/>
          <p:cNvCxnSpPr/>
          <p:nvPr/>
        </p:nvCxnSpPr>
        <p:spPr>
          <a:xfrm>
            <a:off x="1572354" y="197390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5" name="Google Shape;215;p28"/>
          <p:cNvCxnSpPr/>
          <p:nvPr/>
        </p:nvCxnSpPr>
        <p:spPr>
          <a:xfrm>
            <a:off x="3972750"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6" name="Google Shape;216;p28"/>
          <p:cNvCxnSpPr/>
          <p:nvPr/>
        </p:nvCxnSpPr>
        <p:spPr>
          <a:xfrm>
            <a:off x="3972750"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17" name="Google Shape;217;p28"/>
          <p:cNvSpPr txBox="1">
            <a:spLocks noGrp="1"/>
          </p:cNvSpPr>
          <p:nvPr>
            <p:ph type="title" idx="9"/>
          </p:nvPr>
        </p:nvSpPr>
        <p:spPr>
          <a:xfrm>
            <a:off x="6534246"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03</a:t>
            </a:r>
            <a:endParaRPr/>
          </a:p>
        </p:txBody>
      </p:sp>
      <p:sp>
        <p:nvSpPr>
          <p:cNvPr id="218" name="Google Shape;218;p28"/>
          <p:cNvSpPr txBox="1">
            <a:spLocks noGrp="1"/>
          </p:cNvSpPr>
          <p:nvPr>
            <p:ph type="title" idx="13"/>
          </p:nvPr>
        </p:nvSpPr>
        <p:spPr>
          <a:xfrm>
            <a:off x="6534246"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06</a:t>
            </a:r>
            <a:endParaRPr/>
          </a:p>
        </p:txBody>
      </p:sp>
      <p:sp>
        <p:nvSpPr>
          <p:cNvPr id="219" name="Google Shape;219;p28"/>
          <p:cNvSpPr txBox="1">
            <a:spLocks noGrp="1"/>
          </p:cNvSpPr>
          <p:nvPr>
            <p:ph type="subTitle" idx="14"/>
          </p:nvPr>
        </p:nvSpPr>
        <p:spPr>
          <a:xfrm>
            <a:off x="6041046" y="1986126"/>
            <a:ext cx="1862700" cy="641871"/>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dirty="0"/>
              <a:t>CƠ SỞ</a:t>
            </a:r>
          </a:p>
          <a:p>
            <a:pPr marL="0" lvl="0" indent="0" algn="ctr" rtl="0">
              <a:spcBef>
                <a:spcPts val="0"/>
              </a:spcBef>
              <a:spcAft>
                <a:spcPts val="0"/>
              </a:spcAft>
              <a:buNone/>
            </a:pPr>
            <a:r>
              <a:rPr lang="vi-VN" dirty="0"/>
              <a:t>LÝ THUYẾT</a:t>
            </a:r>
          </a:p>
        </p:txBody>
      </p:sp>
      <p:sp>
        <p:nvSpPr>
          <p:cNvPr id="220" name="Google Shape;220;p28"/>
          <p:cNvSpPr txBox="1">
            <a:spLocks noGrp="1"/>
          </p:cNvSpPr>
          <p:nvPr>
            <p:ph type="subTitle" idx="15"/>
          </p:nvPr>
        </p:nvSpPr>
        <p:spPr>
          <a:xfrm>
            <a:off x="6041046"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KẾT</a:t>
            </a:r>
            <a:endParaRPr dirty="0"/>
          </a:p>
        </p:txBody>
      </p:sp>
      <p:cxnSp>
        <p:nvCxnSpPr>
          <p:cNvPr id="221" name="Google Shape;221;p28"/>
          <p:cNvCxnSpPr/>
          <p:nvPr/>
        </p:nvCxnSpPr>
        <p:spPr>
          <a:xfrm>
            <a:off x="6373146"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22" name="Google Shape;222;p28"/>
          <p:cNvCxnSpPr/>
          <p:nvPr/>
        </p:nvCxnSpPr>
        <p:spPr>
          <a:xfrm>
            <a:off x="6373146"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4D4CB30-7B6F-2F8C-07BC-1A46B155B6A3}"/>
              </a:ext>
            </a:extLst>
          </p:cNvPr>
          <p:cNvSpPr>
            <a:spLocks noGrp="1"/>
          </p:cNvSpPr>
          <p:nvPr>
            <p:ph type="sldNum" sz="quarter" idx="16"/>
          </p:nvPr>
        </p:nvSpPr>
        <p:spPr/>
        <p:txBody>
          <a:bodyPr/>
          <a:lstStyle/>
          <a:p>
            <a:fld id="{F83997F8-C91B-4E09-A065-C8C07DC9F109}" type="slidenum">
              <a:rPr lang="en-US" smtClean="0"/>
              <a:pPr/>
              <a:t>38</a:t>
            </a:fld>
            <a:endParaRPr lang="en-US" dirty="0"/>
          </a:p>
        </p:txBody>
      </p:sp>
    </p:spTree>
    <p:extLst>
      <p:ext uri="{BB962C8B-B14F-4D97-AF65-F5344CB8AC3E}">
        <p14:creationId xmlns:p14="http://schemas.microsoft.com/office/powerpoint/2010/main" val="2569159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a:off x="-1491078" y="-564698"/>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7" name="Google Shape;247;p30"/>
          <p:cNvSpPr txBox="1">
            <a:spLocks noGrp="1"/>
          </p:cNvSpPr>
          <p:nvPr>
            <p:ph type="title" idx="2"/>
          </p:nvPr>
        </p:nvSpPr>
        <p:spPr>
          <a:xfrm>
            <a:off x="3651257" y="1194237"/>
            <a:ext cx="1211700" cy="1042200"/>
          </a:xfrm>
          <a:prstGeom prst="rect">
            <a:avLst/>
          </a:prstGeom>
        </p:spPr>
        <p:txBody>
          <a:bodyPr spcFirstLastPara="1" wrap="square" lIns="36000" tIns="36000" rIns="36000" bIns="36000" anchor="ctr" anchorCtr="0">
            <a:noAutofit/>
          </a:bodyPr>
          <a:lstStyle/>
          <a:p>
            <a:pPr marL="0" lvl="0" indent="0" algn="l" rtl="0">
              <a:spcBef>
                <a:spcPts val="0"/>
              </a:spcBef>
              <a:spcAft>
                <a:spcPts val="0"/>
              </a:spcAft>
              <a:buNone/>
            </a:pPr>
            <a:r>
              <a:rPr lang="fr" dirty="0"/>
              <a:t>05</a:t>
            </a:r>
            <a:endParaRPr dirty="0"/>
          </a:p>
        </p:txBody>
      </p:sp>
      <p:cxnSp>
        <p:nvCxnSpPr>
          <p:cNvPr id="248" name="Google Shape;248;p30"/>
          <p:cNvCxnSpPr/>
          <p:nvPr/>
        </p:nvCxnSpPr>
        <p:spPr>
          <a:xfrm>
            <a:off x="3674307" y="2219208"/>
            <a:ext cx="2194560" cy="0"/>
          </a:xfrm>
          <a:prstGeom prst="straightConnector1">
            <a:avLst/>
          </a:prstGeom>
          <a:noFill/>
          <a:ln w="12700"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pPr/>
              <a:t>39</a:t>
            </a:fld>
            <a:endParaRPr lang="en-US"/>
          </a:p>
        </p:txBody>
      </p:sp>
      <p:sp>
        <p:nvSpPr>
          <p:cNvPr id="4" name="Google Shape;219;p28">
            <a:extLst>
              <a:ext uri="{FF2B5EF4-FFF2-40B4-BE49-F238E27FC236}">
                <a16:creationId xmlns:a16="http://schemas.microsoft.com/office/drawing/2014/main" id="{E3FF4BCA-6FB9-D69C-693A-1EE8AD3226AF}"/>
              </a:ext>
            </a:extLst>
          </p:cNvPr>
          <p:cNvSpPr txBox="1">
            <a:spLocks/>
          </p:cNvSpPr>
          <p:nvPr/>
        </p:nvSpPr>
        <p:spPr>
          <a:xfrm>
            <a:off x="3651257" y="2418124"/>
            <a:ext cx="4525910" cy="922384"/>
          </a:xfrm>
          <a:prstGeom prst="rect">
            <a:avLst/>
          </a:prstGeom>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chemeClr val="dk1"/>
              </a:buClr>
              <a:buSzPts val="3600"/>
            </a:pPr>
            <a:r>
              <a:rPr lang="en-US" sz="4800" dirty="0" err="1">
                <a:latin typeface="Encode Sans SemiBold"/>
                <a:sym typeface="Encode Sans SemiBold"/>
              </a:rPr>
              <a:t>THỰC</a:t>
            </a:r>
            <a:r>
              <a:rPr lang="en-US" sz="4800" dirty="0">
                <a:latin typeface="Encode Sans SemiBold"/>
                <a:sym typeface="Encode Sans SemiBold"/>
              </a:rPr>
              <a:t> </a:t>
            </a:r>
            <a:r>
              <a:rPr lang="en-US" sz="4800" dirty="0" err="1">
                <a:latin typeface="Encode Sans SemiBold"/>
                <a:sym typeface="Encode Sans SemiBold"/>
              </a:rPr>
              <a:t>NGHIỆM</a:t>
            </a:r>
            <a:endParaRPr lang="vi-VN" sz="4800" dirty="0">
              <a:latin typeface="Encode Sans SemiBold"/>
              <a:sym typeface="Encode Sans SemiBold"/>
            </a:endParaRPr>
          </a:p>
        </p:txBody>
      </p:sp>
    </p:spTree>
    <p:extLst>
      <p:ext uri="{BB962C8B-B14F-4D97-AF65-F5344CB8AC3E}">
        <p14:creationId xmlns:p14="http://schemas.microsoft.com/office/powerpoint/2010/main" val="2805194246"/>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1026" name="Picture 2" descr="NEWØRD3R | Fashion E-commerce | UX/UI :: Behance">
            <a:extLst>
              <a:ext uri="{FF2B5EF4-FFF2-40B4-BE49-F238E27FC236}">
                <a16:creationId xmlns:a16="http://schemas.microsoft.com/office/drawing/2014/main" id="{7B2B4112-019F-43F8-FA64-EBB58D399895}"/>
              </a:ext>
            </a:extLst>
          </p:cNvPr>
          <p:cNvPicPr>
            <a:picLocks noGrp="1" noChangeAspect="1" noChangeArrowheads="1"/>
          </p:cNvPicPr>
          <p:nvPr>
            <p:ph type="pic" idx="2"/>
          </p:nvPr>
        </p:nvPicPr>
        <p:blipFill>
          <a:blip r:embed="rId3">
            <a:extLst>
              <a:ext uri="{28A0092B-C50C-407E-A947-70E740481C1C}">
                <a14:useLocalDpi xmlns:a14="http://schemas.microsoft.com/office/drawing/2010/main" val="0"/>
              </a:ext>
            </a:extLst>
          </a:blip>
          <a:srcRect l="17186" r="17186"/>
          <a:stretch>
            <a:fillRect/>
          </a:stretch>
        </p:blipFill>
        <p:spPr bwMode="auto">
          <a:xfrm>
            <a:off x="4766235" y="628708"/>
            <a:ext cx="2740739" cy="3689540"/>
          </a:xfrm>
          <a:prstGeom prst="rect">
            <a:avLst/>
          </a:prstGeom>
          <a:noFill/>
          <a:ln>
            <a:solidFill>
              <a:schemeClr val="dk1"/>
            </a:solidFill>
          </a:ln>
          <a:effectLst>
            <a:outerShdw blurRad="50800" dist="38100" dir="13500000" algn="b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33" name="Google Shape;233;p29"/>
          <p:cNvSpPr txBox="1">
            <a:spLocks noGrp="1"/>
          </p:cNvSpPr>
          <p:nvPr>
            <p:ph type="title"/>
          </p:nvPr>
        </p:nvSpPr>
        <p:spPr>
          <a:xfrm>
            <a:off x="710772" y="782848"/>
            <a:ext cx="3849625" cy="576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1.1 </a:t>
            </a:r>
            <a:r>
              <a:rPr lang="en-US" dirty="0" err="1"/>
              <a:t>Bối</a:t>
            </a:r>
            <a:r>
              <a:rPr lang="en-US" dirty="0"/>
              <a:t> </a:t>
            </a:r>
            <a:r>
              <a:rPr lang="en-US" dirty="0" err="1"/>
              <a:t>cảnh</a:t>
            </a:r>
            <a:endParaRPr dirty="0"/>
          </a:p>
        </p:txBody>
      </p:sp>
      <p:sp>
        <p:nvSpPr>
          <p:cNvPr id="234" name="Google Shape;234;p29"/>
          <p:cNvSpPr txBox="1">
            <a:spLocks noGrp="1"/>
          </p:cNvSpPr>
          <p:nvPr>
            <p:ph type="body" idx="1"/>
          </p:nvPr>
        </p:nvSpPr>
        <p:spPr>
          <a:xfrm>
            <a:off x="722375" y="1705824"/>
            <a:ext cx="3576779" cy="2183797"/>
          </a:xfrm>
          <a:prstGeom prst="rect">
            <a:avLst/>
          </a:prstGeom>
        </p:spPr>
        <p:txBody>
          <a:bodyPr spcFirstLastPara="1" wrap="square" lIns="36000" tIns="36000" rIns="36000" bIns="36000" anchor="t" anchorCtr="0">
            <a:noAutofit/>
          </a:bodyPr>
          <a:lstStyle/>
          <a:p>
            <a:pPr marL="171450" indent="-171450" algn="just">
              <a:lnSpc>
                <a:spcPct val="120000"/>
              </a:lnSpc>
            </a:pPr>
            <a:r>
              <a:rPr lang="en-US" sz="1400" dirty="0" err="1"/>
              <a:t>Việc</a:t>
            </a:r>
            <a:r>
              <a:rPr lang="en-US" sz="1400" dirty="0"/>
              <a:t> </a:t>
            </a:r>
            <a:r>
              <a:rPr lang="en-US" sz="1400" dirty="0" err="1"/>
              <a:t>mua</a:t>
            </a:r>
            <a:r>
              <a:rPr lang="en-US" sz="1400" dirty="0"/>
              <a:t> </a:t>
            </a:r>
            <a:r>
              <a:rPr lang="en-US" sz="1400" dirty="0" err="1"/>
              <a:t>sắm</a:t>
            </a:r>
            <a:r>
              <a:rPr lang="en-US" sz="1400" dirty="0"/>
              <a:t> </a:t>
            </a:r>
            <a:r>
              <a:rPr lang="en-US" sz="1400" dirty="0" err="1"/>
              <a:t>trực</a:t>
            </a:r>
            <a:r>
              <a:rPr lang="en-US" sz="1400" dirty="0"/>
              <a:t> </a:t>
            </a:r>
            <a:r>
              <a:rPr lang="en-US" sz="1400" dirty="0" err="1"/>
              <a:t>tuyến</a:t>
            </a:r>
            <a:r>
              <a:rPr lang="en-US" sz="1400" dirty="0"/>
              <a:t> </a:t>
            </a:r>
            <a:r>
              <a:rPr lang="en-US" sz="1400" dirty="0" err="1"/>
              <a:t>ngày</a:t>
            </a:r>
            <a:r>
              <a:rPr lang="en-US" sz="1400" dirty="0"/>
              <a:t> </a:t>
            </a:r>
            <a:r>
              <a:rPr lang="en-US" sz="1400" dirty="0" err="1"/>
              <a:t>càng</a:t>
            </a:r>
            <a:r>
              <a:rPr lang="en-US" sz="1400" dirty="0"/>
              <a:t> </a:t>
            </a:r>
            <a:r>
              <a:rPr lang="en-US" sz="1400" dirty="0" err="1"/>
              <a:t>phổ</a:t>
            </a:r>
            <a:r>
              <a:rPr lang="en-US" sz="1400" dirty="0"/>
              <a:t> </a:t>
            </a:r>
            <a:r>
              <a:rPr lang="en-US" sz="1400" dirty="0" err="1"/>
              <a:t>biến</a:t>
            </a:r>
            <a:r>
              <a:rPr lang="en-US" sz="1400" dirty="0"/>
              <a:t>, </a:t>
            </a:r>
            <a:r>
              <a:rPr lang="en-US" sz="1400" dirty="0" err="1"/>
              <a:t>đặc</a:t>
            </a:r>
            <a:r>
              <a:rPr lang="en-US" sz="1400" dirty="0"/>
              <a:t> </a:t>
            </a:r>
            <a:r>
              <a:rPr lang="en-US" sz="1400" dirty="0" err="1"/>
              <a:t>biệt</a:t>
            </a:r>
            <a:r>
              <a:rPr lang="en-US" sz="1400" dirty="0"/>
              <a:t> </a:t>
            </a:r>
            <a:r>
              <a:rPr lang="en-US" sz="1400" dirty="0" err="1"/>
              <a:t>trong</a:t>
            </a:r>
            <a:r>
              <a:rPr lang="en-US" sz="1400" dirty="0"/>
              <a:t> </a:t>
            </a:r>
            <a:r>
              <a:rPr lang="en-US" sz="1400" dirty="0" err="1"/>
              <a:t>lĩnh</a:t>
            </a:r>
            <a:r>
              <a:rPr lang="en-US" sz="1400" dirty="0"/>
              <a:t> </a:t>
            </a:r>
            <a:r>
              <a:rPr lang="en-US" sz="1400" dirty="0" err="1"/>
              <a:t>vực</a:t>
            </a:r>
            <a:r>
              <a:rPr lang="en-US" sz="1400" dirty="0"/>
              <a:t> </a:t>
            </a:r>
            <a:r>
              <a:rPr lang="en-US" sz="1400" dirty="0" err="1"/>
              <a:t>thời</a:t>
            </a:r>
            <a:r>
              <a:rPr lang="en-US" sz="1400" dirty="0"/>
              <a:t> </a:t>
            </a:r>
            <a:r>
              <a:rPr lang="en-US" sz="1400" dirty="0" err="1"/>
              <a:t>trang</a:t>
            </a:r>
            <a:r>
              <a:rPr lang="en-US" sz="1400" dirty="0"/>
              <a:t>.</a:t>
            </a:r>
          </a:p>
          <a:p>
            <a:pPr marL="171450" indent="-171450" algn="just">
              <a:lnSpc>
                <a:spcPct val="120000"/>
              </a:lnSpc>
            </a:pPr>
            <a:r>
              <a:rPr lang="en-US" sz="1400" dirty="0" err="1"/>
              <a:t>Người</a:t>
            </a:r>
            <a:r>
              <a:rPr lang="en-US" sz="1400" dirty="0"/>
              <a:t> </a:t>
            </a:r>
            <a:r>
              <a:rPr lang="en-US" sz="1400" dirty="0" err="1"/>
              <a:t>tiêu</a:t>
            </a:r>
            <a:r>
              <a:rPr lang="en-US" sz="1400" dirty="0"/>
              <a:t> </a:t>
            </a:r>
            <a:r>
              <a:rPr lang="en-US" sz="1400" dirty="0" err="1"/>
              <a:t>dùng</a:t>
            </a:r>
            <a:r>
              <a:rPr lang="en-US" sz="1400" dirty="0"/>
              <a:t> </a:t>
            </a:r>
            <a:r>
              <a:rPr lang="en-US" sz="1400" dirty="0" err="1"/>
              <a:t>muốn</a:t>
            </a:r>
            <a:r>
              <a:rPr lang="en-US" sz="1400" dirty="0"/>
              <a:t> </a:t>
            </a:r>
            <a:r>
              <a:rPr lang="en-US" sz="1400" dirty="0" err="1"/>
              <a:t>định</a:t>
            </a:r>
            <a:r>
              <a:rPr lang="en-US" sz="1400" dirty="0"/>
              <a:t> </a:t>
            </a:r>
            <a:r>
              <a:rPr lang="en-US" sz="1400" dirty="0" err="1"/>
              <a:t>vị</a:t>
            </a:r>
            <a:r>
              <a:rPr lang="en-US" sz="1400" dirty="0"/>
              <a:t> </a:t>
            </a:r>
            <a:r>
              <a:rPr lang="en-US" sz="1400" dirty="0" err="1"/>
              <a:t>những</a:t>
            </a:r>
            <a:r>
              <a:rPr lang="en-US" sz="1400" dirty="0"/>
              <a:t> </a:t>
            </a:r>
            <a:r>
              <a:rPr lang="en-US" sz="1400" dirty="0" err="1"/>
              <a:t>mẫu</a:t>
            </a:r>
            <a:r>
              <a:rPr lang="en-US" sz="1400" dirty="0"/>
              <a:t> </a:t>
            </a:r>
            <a:r>
              <a:rPr lang="en-US" sz="1400" dirty="0" err="1"/>
              <a:t>sản</a:t>
            </a:r>
            <a:r>
              <a:rPr lang="en-US" sz="1400" dirty="0"/>
              <a:t> </a:t>
            </a:r>
            <a:r>
              <a:rPr lang="en-US" sz="1400" dirty="0" err="1"/>
              <a:t>phẩm</a:t>
            </a:r>
            <a:r>
              <a:rPr lang="en-US" sz="1400" dirty="0"/>
              <a:t> </a:t>
            </a:r>
            <a:r>
              <a:rPr lang="en-US" sz="1400" dirty="0" err="1"/>
              <a:t>tương</a:t>
            </a:r>
            <a:r>
              <a:rPr lang="en-US" sz="1400" dirty="0"/>
              <a:t> </a:t>
            </a:r>
            <a:r>
              <a:rPr lang="en-US" sz="1400" dirty="0" err="1"/>
              <a:t>tự</a:t>
            </a:r>
            <a:r>
              <a:rPr lang="en-US" sz="1400" dirty="0"/>
              <a:t> </a:t>
            </a:r>
            <a:r>
              <a:rPr lang="en-US" sz="1400" dirty="0" err="1"/>
              <a:t>hình</a:t>
            </a:r>
            <a:r>
              <a:rPr lang="en-US" sz="1400" dirty="0"/>
              <a:t> </a:t>
            </a:r>
            <a:r>
              <a:rPr lang="en-US" sz="1400" dirty="0" err="1"/>
              <a:t>ảnh</a:t>
            </a:r>
            <a:r>
              <a:rPr lang="en-US" sz="1400" dirty="0"/>
              <a:t> </a:t>
            </a:r>
            <a:r>
              <a:rPr lang="en-US" sz="1400" dirty="0" err="1"/>
              <a:t>họ</a:t>
            </a:r>
            <a:r>
              <a:rPr lang="en-US" sz="1400" dirty="0"/>
              <a:t> </a:t>
            </a:r>
            <a:r>
              <a:rPr lang="en-US" sz="1400" dirty="0" err="1"/>
              <a:t>nhìn</a:t>
            </a:r>
            <a:r>
              <a:rPr lang="en-US" sz="1400" dirty="0"/>
              <a:t> </a:t>
            </a:r>
            <a:r>
              <a:rPr lang="en-US" sz="1400" dirty="0" err="1"/>
              <a:t>thấy</a:t>
            </a:r>
            <a:r>
              <a:rPr lang="en-US" sz="1400" dirty="0"/>
              <a:t>.</a:t>
            </a:r>
          </a:p>
          <a:p>
            <a:pPr marL="0" lvl="0" indent="0" algn="just" rtl="0">
              <a:lnSpc>
                <a:spcPct val="120000"/>
              </a:lnSpc>
              <a:spcBef>
                <a:spcPts val="0"/>
              </a:spcBef>
              <a:spcAft>
                <a:spcPts val="0"/>
              </a:spcAft>
              <a:buNone/>
            </a:pPr>
            <a:r>
              <a:rPr lang="en-US" sz="1400" dirty="0">
                <a:sym typeface="Wingdings 3" panose="05040102010807070707" pitchFamily="18" charset="2"/>
              </a:rPr>
              <a:t> </a:t>
            </a:r>
            <a:r>
              <a:rPr lang="en-US" sz="1400" dirty="0" err="1"/>
              <a:t>Một</a:t>
            </a:r>
            <a:r>
              <a:rPr lang="en-US" sz="1400" dirty="0"/>
              <a:t> </a:t>
            </a:r>
            <a:r>
              <a:rPr lang="en-US" sz="1400" dirty="0" err="1"/>
              <a:t>hệ</a:t>
            </a:r>
            <a:r>
              <a:rPr lang="en-US" sz="1400" dirty="0"/>
              <a:t> </a:t>
            </a:r>
            <a:r>
              <a:rPr lang="en-US" sz="1400" dirty="0" err="1"/>
              <a:t>thống</a:t>
            </a:r>
            <a:r>
              <a:rPr lang="en-US" sz="1400" dirty="0"/>
              <a:t> </a:t>
            </a:r>
            <a:r>
              <a:rPr lang="en-US" sz="1400" dirty="0" err="1"/>
              <a:t>truy</a:t>
            </a:r>
            <a:r>
              <a:rPr lang="en-US" sz="1400" dirty="0"/>
              <a:t> </a:t>
            </a:r>
            <a:r>
              <a:rPr lang="en-US" sz="1400" dirty="0" err="1"/>
              <a:t>vấn</a:t>
            </a:r>
            <a:r>
              <a:rPr lang="en-US" sz="1400" dirty="0"/>
              <a:t> </a:t>
            </a:r>
            <a:r>
              <a:rPr lang="en-US" sz="1400" dirty="0" err="1"/>
              <a:t>hình</a:t>
            </a:r>
            <a:r>
              <a:rPr lang="en-US" sz="1400" dirty="0"/>
              <a:t> </a:t>
            </a:r>
            <a:r>
              <a:rPr lang="en-US" sz="1400" dirty="0" err="1"/>
              <a:t>ảnh</a:t>
            </a:r>
            <a:r>
              <a:rPr lang="en-US" sz="1400" dirty="0"/>
              <a:t> </a:t>
            </a:r>
            <a:r>
              <a:rPr lang="en-US" sz="1400" dirty="0" err="1"/>
              <a:t>liên</a:t>
            </a:r>
            <a:r>
              <a:rPr lang="en-US" sz="1400" dirty="0"/>
              <a:t> </a:t>
            </a:r>
            <a:r>
              <a:rPr lang="en-US" sz="1400" dirty="0" err="1"/>
              <a:t>quan</a:t>
            </a:r>
            <a:r>
              <a:rPr lang="en-US" sz="1400" dirty="0"/>
              <a:t> </a:t>
            </a:r>
            <a:r>
              <a:rPr lang="en-US" sz="1400" dirty="0" err="1"/>
              <a:t>trong</a:t>
            </a:r>
            <a:r>
              <a:rPr lang="en-US" sz="1400" dirty="0"/>
              <a:t> </a:t>
            </a:r>
            <a:r>
              <a:rPr lang="en-US" sz="1400" dirty="0" err="1"/>
              <a:t>lĩnh</a:t>
            </a:r>
            <a:r>
              <a:rPr lang="en-US" sz="1400" dirty="0"/>
              <a:t> </a:t>
            </a:r>
            <a:r>
              <a:rPr lang="en-US" sz="1400" dirty="0" err="1"/>
              <a:t>vực</a:t>
            </a:r>
            <a:r>
              <a:rPr lang="en-US" sz="1400" dirty="0"/>
              <a:t> </a:t>
            </a:r>
            <a:r>
              <a:rPr lang="en-US" sz="1400" dirty="0" err="1"/>
              <a:t>thời</a:t>
            </a:r>
            <a:r>
              <a:rPr lang="en-US" sz="1400" dirty="0"/>
              <a:t> </a:t>
            </a:r>
            <a:r>
              <a:rPr lang="en-US" sz="1400" dirty="0" err="1"/>
              <a:t>trang</a:t>
            </a:r>
            <a:r>
              <a:rPr lang="en-US" sz="1400" dirty="0"/>
              <a:t> </a:t>
            </a:r>
            <a:r>
              <a:rPr lang="en-US" sz="1400" dirty="0" err="1"/>
              <a:t>sẽ</a:t>
            </a:r>
            <a:r>
              <a:rPr lang="en-US" sz="1400" dirty="0"/>
              <a:t> </a:t>
            </a:r>
            <a:r>
              <a:rPr lang="en-US" sz="1400" dirty="0" err="1"/>
              <a:t>hỗ</a:t>
            </a:r>
            <a:r>
              <a:rPr lang="en-US" sz="1400" dirty="0"/>
              <a:t> </a:t>
            </a:r>
            <a:r>
              <a:rPr lang="en-US" sz="1400" dirty="0" err="1"/>
              <a:t>trợ</a:t>
            </a:r>
            <a:r>
              <a:rPr lang="en-US" sz="1400" dirty="0"/>
              <a:t> </a:t>
            </a:r>
            <a:r>
              <a:rPr lang="en-US" sz="1400" dirty="0" err="1"/>
              <a:t>cho</a:t>
            </a:r>
            <a:r>
              <a:rPr lang="en-US" sz="1400" dirty="0"/>
              <a:t> </a:t>
            </a:r>
            <a:r>
              <a:rPr lang="en-US" sz="1400" dirty="0" err="1"/>
              <a:t>người</a:t>
            </a:r>
            <a:r>
              <a:rPr lang="en-US" sz="1400" dirty="0"/>
              <a:t> </a:t>
            </a:r>
            <a:r>
              <a:rPr lang="en-US" sz="1400" dirty="0" err="1"/>
              <a:t>tiêu</a:t>
            </a:r>
            <a:r>
              <a:rPr lang="en-US" sz="1400" dirty="0"/>
              <a:t> </a:t>
            </a:r>
            <a:r>
              <a:rPr lang="en-US" sz="1400" dirty="0" err="1"/>
              <a:t>dùng</a:t>
            </a:r>
            <a:r>
              <a:rPr lang="en-US" sz="1400" dirty="0"/>
              <a:t> </a:t>
            </a:r>
            <a:r>
              <a:rPr lang="en-US" sz="1400" dirty="0" err="1"/>
              <a:t>trong</a:t>
            </a:r>
            <a:r>
              <a:rPr lang="en-US" sz="1400" dirty="0"/>
              <a:t> </a:t>
            </a:r>
            <a:r>
              <a:rPr lang="en-US" sz="1400" dirty="0" err="1"/>
              <a:t>trường</a:t>
            </a:r>
            <a:r>
              <a:rPr lang="en-US" sz="1400" dirty="0"/>
              <a:t> </a:t>
            </a:r>
            <a:r>
              <a:rPr lang="en-US" sz="1400" dirty="0" err="1"/>
              <a:t>hợp</a:t>
            </a:r>
            <a:r>
              <a:rPr lang="en-US" sz="1400" dirty="0"/>
              <a:t> </a:t>
            </a:r>
            <a:r>
              <a:rPr lang="en-US" sz="1400" dirty="0" err="1"/>
              <a:t>đó</a:t>
            </a:r>
            <a:r>
              <a:rPr lang="en-US" sz="1400" dirty="0"/>
              <a:t>.</a:t>
            </a:r>
            <a:endParaRPr sz="1400" dirty="0"/>
          </a:p>
        </p:txBody>
      </p:sp>
      <p:sp>
        <p:nvSpPr>
          <p:cNvPr id="2" name="Slide Number Placeholder 1">
            <a:extLst>
              <a:ext uri="{FF2B5EF4-FFF2-40B4-BE49-F238E27FC236}">
                <a16:creationId xmlns:a16="http://schemas.microsoft.com/office/drawing/2014/main" id="{0A433E25-3C3A-A42C-E3FA-1C8020DCC871}"/>
              </a:ext>
            </a:extLst>
          </p:cNvPr>
          <p:cNvSpPr>
            <a:spLocks noGrp="1"/>
          </p:cNvSpPr>
          <p:nvPr>
            <p:ph type="sldNum" sz="quarter" idx="10"/>
          </p:nvPr>
        </p:nvSpPr>
        <p:spPr/>
        <p:txBody>
          <a:bodyPr/>
          <a:lstStyle/>
          <a:p>
            <a:fld id="{F83997F8-C91B-4E09-A065-C8C07DC9F109}" type="slidenum">
              <a:rPr lang="en-US" smtClean="0"/>
              <a:pPr/>
              <a:t>4</a:t>
            </a:fld>
            <a:endParaRPr lang="en-US"/>
          </a:p>
        </p:txBody>
      </p:sp>
      <p:grpSp>
        <p:nvGrpSpPr>
          <p:cNvPr id="5" name="Group 4">
            <a:extLst>
              <a:ext uri="{FF2B5EF4-FFF2-40B4-BE49-F238E27FC236}">
                <a16:creationId xmlns:a16="http://schemas.microsoft.com/office/drawing/2014/main" id="{A427D076-CA30-67FB-0E50-FFB74FBCC89C}"/>
              </a:ext>
            </a:extLst>
          </p:cNvPr>
          <p:cNvGrpSpPr/>
          <p:nvPr/>
        </p:nvGrpSpPr>
        <p:grpSpPr>
          <a:xfrm>
            <a:off x="6364175" y="-492256"/>
            <a:ext cx="4440276" cy="6128011"/>
            <a:chOff x="6267757" y="-472660"/>
            <a:chExt cx="4440276" cy="6128011"/>
          </a:xfrm>
        </p:grpSpPr>
        <p:sp>
          <p:nvSpPr>
            <p:cNvPr id="228" name="Google Shape;228;p29"/>
            <p:cNvSpPr/>
            <p:nvPr/>
          </p:nvSpPr>
          <p:spPr>
            <a:xfrm flipH="1">
              <a:off x="6267757" y="-176186"/>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3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9"/>
            <p:cNvSpPr/>
            <p:nvPr/>
          </p:nvSpPr>
          <p:spPr>
            <a:xfrm flipH="1">
              <a:off x="8928200" y="1931185"/>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3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9"/>
            <p:cNvSpPr/>
            <p:nvPr/>
          </p:nvSpPr>
          <p:spPr>
            <a:xfrm flipH="1">
              <a:off x="8455881" y="-311155"/>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3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9"/>
            <p:cNvSpPr/>
            <p:nvPr/>
          </p:nvSpPr>
          <p:spPr>
            <a:xfrm flipH="1">
              <a:off x="7153419" y="-406887"/>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3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9"/>
            <p:cNvSpPr/>
            <p:nvPr/>
          </p:nvSpPr>
          <p:spPr>
            <a:xfrm flipH="1">
              <a:off x="7918293" y="-472660"/>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3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234;p29">
            <a:extLst>
              <a:ext uri="{FF2B5EF4-FFF2-40B4-BE49-F238E27FC236}">
                <a16:creationId xmlns:a16="http://schemas.microsoft.com/office/drawing/2014/main" id="{986C6947-0616-AA1B-8D92-C14841DA8206}"/>
              </a:ext>
            </a:extLst>
          </p:cNvPr>
          <p:cNvSpPr txBox="1">
            <a:spLocks/>
          </p:cNvSpPr>
          <p:nvPr/>
        </p:nvSpPr>
        <p:spPr>
          <a:xfrm>
            <a:off x="4317427" y="4391673"/>
            <a:ext cx="3576779" cy="255685"/>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just">
              <a:lnSpc>
                <a:spcPct val="120000"/>
              </a:lnSpc>
              <a:buNone/>
            </a:pPr>
            <a:r>
              <a:rPr lang="en-US" i="1" dirty="0" err="1"/>
              <a:t>Hình</a:t>
            </a:r>
            <a:r>
              <a:rPr lang="en-US" i="1" dirty="0"/>
              <a:t> 1. Mua </a:t>
            </a:r>
            <a:r>
              <a:rPr lang="en-US" i="1" dirty="0" err="1"/>
              <a:t>sắm</a:t>
            </a:r>
            <a:r>
              <a:rPr lang="en-US" i="1" dirty="0"/>
              <a:t> online </a:t>
            </a:r>
            <a:r>
              <a:rPr lang="en-US" i="1" dirty="0" err="1"/>
              <a:t>trong</a:t>
            </a:r>
            <a:r>
              <a:rPr lang="en-US" i="1" dirty="0"/>
              <a:t> </a:t>
            </a:r>
            <a:r>
              <a:rPr lang="en-US" i="1" dirty="0" err="1"/>
              <a:t>lĩnh</a:t>
            </a:r>
            <a:r>
              <a:rPr lang="en-US" i="1" dirty="0"/>
              <a:t> </a:t>
            </a:r>
            <a:r>
              <a:rPr lang="en-US" i="1" dirty="0" err="1"/>
              <a:t>vực</a:t>
            </a:r>
            <a:r>
              <a:rPr lang="en-US" i="1" dirty="0"/>
              <a:t> </a:t>
            </a:r>
            <a:r>
              <a:rPr lang="en-US" i="1" dirty="0" err="1"/>
              <a:t>thời</a:t>
            </a:r>
            <a:r>
              <a:rPr lang="en-US" i="1" dirty="0"/>
              <a:t> </a:t>
            </a:r>
            <a:r>
              <a:rPr lang="en-US" i="1" dirty="0" err="1"/>
              <a:t>trang</a:t>
            </a:r>
            <a:endParaRPr lang="vi-VN" i="1"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33925" y="404494"/>
            <a:ext cx="69096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5.1 Độ đo</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40</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722425" y="943533"/>
            <a:ext cx="8057275" cy="2265494"/>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b="1" dirty="0"/>
              <a:t>mAP</a:t>
            </a:r>
            <a:r>
              <a:rPr lang="vi-VN" sz="1400" dirty="0"/>
              <a:t> </a:t>
            </a:r>
            <a:r>
              <a:rPr lang="en-US" sz="1400" b="1" dirty="0"/>
              <a:t>(mean Average Precision) </a:t>
            </a:r>
            <a:r>
              <a:rPr lang="vi-VN" sz="1400" dirty="0"/>
              <a:t>đánh giá hiệu suất của hệ thống trong việc truy xuất hình ảnh có liên quan từ cơ sở dữ liệu, dựa trên một truy vấn của người dùng. </a:t>
            </a:r>
          </a:p>
          <a:p>
            <a:pPr marL="285750" indent="-285750" algn="just">
              <a:lnSpc>
                <a:spcPct val="120000"/>
              </a:lnSpc>
            </a:pPr>
            <a:r>
              <a:rPr lang="vi-VN" sz="1400" dirty="0"/>
              <a:t>Công thức tính độ chính xác trung bình (Average Precision):</a:t>
            </a:r>
            <a:endParaRPr lang="en-US" sz="1400" dirty="0"/>
          </a:p>
          <a:p>
            <a:pPr marL="0" indent="0" algn="just">
              <a:lnSpc>
                <a:spcPct val="120000"/>
              </a:lnSpc>
              <a:buNone/>
            </a:pPr>
            <a:endParaRPr lang="en-US" sz="1400" dirty="0"/>
          </a:p>
          <a:p>
            <a:pPr marL="0" indent="0" algn="just">
              <a:lnSpc>
                <a:spcPct val="120000"/>
              </a:lnSpc>
              <a:buNone/>
            </a:pPr>
            <a:endParaRPr lang="en-US" sz="1400" dirty="0"/>
          </a:p>
          <a:p>
            <a:pPr marL="285750" indent="-285750" algn="just">
              <a:lnSpc>
                <a:spcPct val="120000"/>
              </a:lnSpc>
            </a:pPr>
            <a:r>
              <a:rPr lang="vi-VN" sz="1400" dirty="0"/>
              <a:t>rel(k) là một hàm chỉ số</a:t>
            </a:r>
            <a:r>
              <a:rPr lang="en-US" sz="1400" dirty="0"/>
              <a:t>,</a:t>
            </a:r>
            <a:r>
              <a:rPr lang="vi-VN" sz="1400" dirty="0"/>
              <a:t> bằng 1 nếu mục ở hạng k là một tài liệu có liên quan, bằng 0 nếu không phải. Lưu ý rằng trung bình được tính trên các tài liệu có liên quan trong top-k tài liệu được trả về, và các tài liệu có liên quan mà không được trả về sẽ có điểm độ chính xác bằng 0.</a:t>
            </a:r>
            <a:endParaRPr lang="en-US" sz="1400" dirty="0"/>
          </a:p>
          <a:p>
            <a:pPr marL="0" indent="0" algn="just">
              <a:lnSpc>
                <a:spcPct val="120000"/>
              </a:lnSpc>
              <a:buNone/>
            </a:pPr>
            <a:r>
              <a:rPr lang="vi-VN" sz="1400" dirty="0"/>
              <a:t> </a:t>
            </a:r>
            <a:endParaRPr lang="en-US" sz="1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4175A-B308-3A1D-E0A3-F26C1386C3C9}"/>
                  </a:ext>
                </a:extLst>
              </p:cNvPr>
              <p:cNvSpPr txBox="1"/>
              <p:nvPr/>
            </p:nvSpPr>
            <p:spPr>
              <a:xfrm>
                <a:off x="1958400" y="1760868"/>
                <a:ext cx="4996800" cy="5041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𝐴𝑃</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𝑡𝑜𝑡𝑎𝑙</m:t>
                          </m:r>
                          <m:r>
                            <a:rPr lang="en-US" sz="1200" b="0" i="1" smtClean="0">
                              <a:latin typeface="Cambria Math" panose="02040503050406030204" pitchFamily="18" charset="0"/>
                            </a:rPr>
                            <m:t> </m:t>
                          </m:r>
                          <m:r>
                            <a:rPr lang="en-US" sz="1200" b="0" i="1" smtClean="0">
                              <a:latin typeface="Cambria Math" panose="02040503050406030204" pitchFamily="18" charset="0"/>
                            </a:rPr>
                            <m:t>𝑟𝑒𝑙𝑒𝑣𝑎𝑛𝑡</m:t>
                          </m:r>
                          <m:r>
                            <a:rPr lang="en-US" sz="1200" b="0" i="1" smtClean="0">
                              <a:latin typeface="Cambria Math" panose="02040503050406030204" pitchFamily="18" charset="0"/>
                            </a:rPr>
                            <m:t> </m:t>
                          </m:r>
                          <m:r>
                            <a:rPr lang="en-US" sz="1200" b="0" i="1" smtClean="0">
                              <a:latin typeface="Cambria Math" panose="02040503050406030204" pitchFamily="18" charset="0"/>
                            </a:rPr>
                            <m:t>𝑑𝑜𝑐𝑢𝑚𝑒𝑛𝑡𝑠</m:t>
                          </m:r>
                        </m:den>
                      </m:f>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𝑘</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r>
                            <a:rPr lang="en-US" sz="1200" b="0" i="1" smtClean="0">
                              <a:latin typeface="Cambria Math" panose="02040503050406030204" pitchFamily="18" charset="0"/>
                            </a:rPr>
                            <m:t>𝑃𝑟𝑒𝑐𝑖𝑠𝑖𝑜𝑛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𝑎𝑡</m:t>
                          </m:r>
                          <m:r>
                            <a:rPr lang="en-US" sz="1200" b="0" i="1" smtClean="0">
                              <a:latin typeface="Cambria Math" panose="02040503050406030204" pitchFamily="18" charset="0"/>
                            </a:rPr>
                            <m:t> </m:t>
                          </m:r>
                          <m:r>
                            <a:rPr lang="en-US" sz="1200" b="0" i="1" smtClean="0">
                              <a:latin typeface="Cambria Math" panose="02040503050406030204" pitchFamily="18" charset="0"/>
                            </a:rPr>
                            <m:t>𝑘</m:t>
                          </m:r>
                          <m:r>
                            <a:rPr lang="en-US" sz="1200" b="0" i="1" smtClean="0">
                              <a:latin typeface="Cambria Math" panose="02040503050406030204" pitchFamily="18" charset="0"/>
                            </a:rPr>
                            <m:t> ∗ </m:t>
                          </m:r>
                          <m:r>
                            <a:rPr lang="en-US" sz="1200" b="0" i="1" smtClean="0">
                              <a:latin typeface="Cambria Math" panose="02040503050406030204" pitchFamily="18" charset="0"/>
                            </a:rPr>
                            <m:t>𝑟𝑒𝑙</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e>
                          </m:d>
                          <m:r>
                            <a:rPr lang="en-US" sz="1200" b="0" i="1" smtClean="0">
                              <a:latin typeface="Cambria Math" panose="02040503050406030204" pitchFamily="18" charset="0"/>
                            </a:rPr>
                            <m:t>)</m:t>
                          </m:r>
                        </m:e>
                      </m:nary>
                    </m:oMath>
                  </m:oMathPara>
                </a14:m>
                <a:endParaRPr lang="en-US" sz="1200" dirty="0"/>
              </a:p>
            </p:txBody>
          </p:sp>
        </mc:Choice>
        <mc:Fallback xmlns="">
          <p:sp>
            <p:nvSpPr>
              <p:cNvPr id="9" name="TextBox 8">
                <a:extLst>
                  <a:ext uri="{FF2B5EF4-FFF2-40B4-BE49-F238E27FC236}">
                    <a16:creationId xmlns:a16="http://schemas.microsoft.com/office/drawing/2014/main" id="{AF74175A-B308-3A1D-E0A3-F26C1386C3C9}"/>
                  </a:ext>
                </a:extLst>
              </p:cNvPr>
              <p:cNvSpPr txBox="1">
                <a:spLocks noRot="1" noChangeAspect="1" noMove="1" noResize="1" noEditPoints="1" noAdjustHandles="1" noChangeArrowheads="1" noChangeShapeType="1" noTextEdit="1"/>
              </p:cNvSpPr>
              <p:nvPr/>
            </p:nvSpPr>
            <p:spPr>
              <a:xfrm>
                <a:off x="1958400" y="1760868"/>
                <a:ext cx="4996800" cy="504112"/>
              </a:xfrm>
              <a:prstGeom prst="rect">
                <a:avLst/>
              </a:prstGeom>
              <a:blipFill>
                <a:blip r:embed="rId3"/>
                <a:stretch>
                  <a:fillRect t="-122892" b="-183133"/>
                </a:stretch>
              </a:blipFill>
            </p:spPr>
            <p:txBody>
              <a:bodyPr/>
              <a:lstStyle/>
              <a:p>
                <a:r>
                  <a:rPr lang="en-US">
                    <a:noFill/>
                  </a:rPr>
                  <a:t> </a:t>
                </a:r>
              </a:p>
            </p:txBody>
          </p:sp>
        </mc:Fallback>
      </mc:AlternateContent>
      <p:pic>
        <p:nvPicPr>
          <p:cNvPr id="5" name="Picture 4" descr="A screenshot of a computer&#10;&#10;Description automatically generated">
            <a:extLst>
              <a:ext uri="{FF2B5EF4-FFF2-40B4-BE49-F238E27FC236}">
                <a16:creationId xmlns:a16="http://schemas.microsoft.com/office/drawing/2014/main" id="{BC1D1163-685E-511B-F362-04A823BDABE2}"/>
              </a:ext>
            </a:extLst>
          </p:cNvPr>
          <p:cNvPicPr>
            <a:picLocks noChangeAspect="1"/>
          </p:cNvPicPr>
          <p:nvPr/>
        </p:nvPicPr>
        <p:blipFill>
          <a:blip r:embed="rId4"/>
          <a:stretch>
            <a:fillRect/>
          </a:stretch>
        </p:blipFill>
        <p:spPr>
          <a:xfrm>
            <a:off x="2484408" y="3048654"/>
            <a:ext cx="4025660" cy="1647645"/>
          </a:xfrm>
          <a:prstGeom prst="rect">
            <a:avLst/>
          </a:prstGeom>
        </p:spPr>
      </p:pic>
    </p:spTree>
    <p:extLst>
      <p:ext uri="{BB962C8B-B14F-4D97-AF65-F5344CB8AC3E}">
        <p14:creationId xmlns:p14="http://schemas.microsoft.com/office/powerpoint/2010/main" val="523160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33925" y="404494"/>
            <a:ext cx="69096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5.1 Độ đo</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41</a:t>
            </a:fld>
            <a:endParaRPr lang="en-US"/>
          </a:p>
        </p:txBody>
      </p:sp>
      <p:sp>
        <p:nvSpPr>
          <p:cNvPr id="6" name="Google Shape;234;p29">
            <a:extLst>
              <a:ext uri="{FF2B5EF4-FFF2-40B4-BE49-F238E27FC236}">
                <a16:creationId xmlns:a16="http://schemas.microsoft.com/office/drawing/2014/main" id="{06B88120-1272-F09A-B358-1CFF3374331C}"/>
              </a:ext>
            </a:extLst>
          </p:cNvPr>
          <p:cNvSpPr txBox="1">
            <a:spLocks/>
          </p:cNvSpPr>
          <p:nvPr/>
        </p:nvSpPr>
        <p:spPr>
          <a:xfrm>
            <a:off x="722425" y="943532"/>
            <a:ext cx="8057275" cy="3632211"/>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b="1" dirty="0"/>
              <a:t>mAP</a:t>
            </a:r>
            <a:r>
              <a:rPr lang="vi-VN" sz="1400" dirty="0"/>
              <a:t> </a:t>
            </a:r>
            <a:r>
              <a:rPr lang="en-US" sz="1400" b="1" dirty="0"/>
              <a:t>(mean Average Precision) </a:t>
            </a:r>
            <a:r>
              <a:rPr lang="vi-VN" sz="1400" dirty="0"/>
              <a:t>đánh giá hiệu suất của hệ thống trong việc truy xuất hình ảnh có liên quan từ cơ sở dữ liệu, dựa trên một truy vấn của người dùng. </a:t>
            </a:r>
          </a:p>
          <a:p>
            <a:pPr marL="285750" indent="-285750" algn="just">
              <a:lnSpc>
                <a:spcPct val="120000"/>
              </a:lnSpc>
            </a:pPr>
            <a:r>
              <a:rPr lang="vi-VN" sz="1400" dirty="0"/>
              <a:t>Công thức tính độ chính xác trung bình (Average Precision):</a:t>
            </a:r>
            <a:endParaRPr lang="en-US" sz="1400" dirty="0"/>
          </a:p>
          <a:p>
            <a:pPr marL="0" indent="0" algn="just">
              <a:lnSpc>
                <a:spcPct val="120000"/>
              </a:lnSpc>
              <a:buNone/>
            </a:pPr>
            <a:endParaRPr lang="en-US" sz="1400" dirty="0"/>
          </a:p>
          <a:p>
            <a:pPr marL="0" indent="0" algn="just">
              <a:lnSpc>
                <a:spcPct val="120000"/>
              </a:lnSpc>
              <a:buNone/>
            </a:pPr>
            <a:endParaRPr lang="en-US" sz="1400" dirty="0"/>
          </a:p>
          <a:p>
            <a:pPr marL="285750" indent="-285750" algn="just">
              <a:lnSpc>
                <a:spcPct val="120000"/>
              </a:lnSpc>
            </a:pPr>
            <a:r>
              <a:rPr lang="vi-VN" sz="1400" dirty="0"/>
              <a:t>rel(k) là một hàm chỉ số</a:t>
            </a:r>
            <a:r>
              <a:rPr lang="en-US" sz="1400" dirty="0"/>
              <a:t>,</a:t>
            </a:r>
            <a:r>
              <a:rPr lang="vi-VN" sz="1400" dirty="0"/>
              <a:t> bằng 1 nếu mục ở hạng k là một tài liệu có liên quan, bằng 0 nếu không phải. Lưu ý rằng trung bình được tính trên các tài liệu có liên quan trong top-k tài liệu được trả về, và các tài liệu có liên quan mà không được trả về sẽ có điểm độ chính xác bằng 0.</a:t>
            </a:r>
            <a:endParaRPr lang="en-US" sz="1400" dirty="0"/>
          </a:p>
          <a:p>
            <a:pPr marL="285750" indent="-285750" algn="just">
              <a:lnSpc>
                <a:spcPct val="120000"/>
              </a:lnSpc>
            </a:pPr>
            <a:endParaRPr lang="en-US" sz="1400" dirty="0"/>
          </a:p>
          <a:p>
            <a:pPr marL="0" indent="0" algn="just">
              <a:lnSpc>
                <a:spcPct val="120000"/>
              </a:lnSpc>
              <a:buNone/>
            </a:pPr>
            <a:r>
              <a:rPr lang="vi-VN" sz="1400" dirty="0"/>
              <a:t> </a:t>
            </a:r>
            <a:endParaRPr lang="en-US" sz="1400" dirty="0"/>
          </a:p>
          <a:p>
            <a:pPr marL="285750" indent="-285750" algn="just">
              <a:lnSpc>
                <a:spcPct val="120000"/>
              </a:lnSpc>
            </a:pPr>
            <a:r>
              <a:rPr lang="vi-VN" sz="1400" dirty="0"/>
              <a:t>Q là số lượng truy vấn. Điểm mAP càng cao, hiệu suất của hệ thống CBIR càng tốt. mAP là một độ đo phổ biến được sử dụng để đánh giá hệ thống CBIR, vì nó xem xét tính liên quan của mỗi hình ảnh được truy xuất và cung cấp một đo lường toàn diện về hiệu suất của hệ thống qua nhiều truy vấn.</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F74175A-B308-3A1D-E0A3-F26C1386C3C9}"/>
                  </a:ext>
                </a:extLst>
              </p:cNvPr>
              <p:cNvSpPr txBox="1"/>
              <p:nvPr/>
            </p:nvSpPr>
            <p:spPr>
              <a:xfrm>
                <a:off x="1958400" y="1760868"/>
                <a:ext cx="4996800" cy="5041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𝐴𝑃</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𝑡𝑜𝑡𝑎𝑙</m:t>
                          </m:r>
                          <m:r>
                            <a:rPr lang="en-US" sz="1200" b="0" i="1" smtClean="0">
                              <a:latin typeface="Cambria Math" panose="02040503050406030204" pitchFamily="18" charset="0"/>
                            </a:rPr>
                            <m:t> </m:t>
                          </m:r>
                          <m:r>
                            <a:rPr lang="en-US" sz="1200" b="0" i="1" smtClean="0">
                              <a:latin typeface="Cambria Math" panose="02040503050406030204" pitchFamily="18" charset="0"/>
                            </a:rPr>
                            <m:t>𝑟𝑒𝑙𝑒𝑣𝑎𝑛𝑡</m:t>
                          </m:r>
                          <m:r>
                            <a:rPr lang="en-US" sz="1200" b="0" i="1" smtClean="0">
                              <a:latin typeface="Cambria Math" panose="02040503050406030204" pitchFamily="18" charset="0"/>
                            </a:rPr>
                            <m:t> </m:t>
                          </m:r>
                          <m:r>
                            <a:rPr lang="en-US" sz="1200" b="0" i="1" smtClean="0">
                              <a:latin typeface="Cambria Math" panose="02040503050406030204" pitchFamily="18" charset="0"/>
                            </a:rPr>
                            <m:t>𝑑𝑜𝑐𝑢𝑚𝑒𝑛𝑡𝑠</m:t>
                          </m:r>
                        </m:den>
                      </m:f>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𝑘</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r>
                            <a:rPr lang="en-US" sz="1200" b="0" i="1" smtClean="0">
                              <a:latin typeface="Cambria Math" panose="02040503050406030204" pitchFamily="18" charset="0"/>
                            </a:rPr>
                            <m:t>(</m:t>
                          </m:r>
                          <m:r>
                            <a:rPr lang="en-US" sz="1200" b="0" i="1" smtClean="0">
                              <a:latin typeface="Cambria Math" panose="02040503050406030204" pitchFamily="18" charset="0"/>
                            </a:rPr>
                            <m:t>𝑃𝑟𝑒𝑐𝑖𝑠𝑖𝑜𝑛</m:t>
                          </m:r>
                          <m:r>
                            <a:rPr lang="en-US" sz="1200" b="0" i="1" smtClean="0">
                              <a:latin typeface="Cambria Math" panose="02040503050406030204" pitchFamily="18" charset="0"/>
                            </a:rPr>
                            <m:t> </m:t>
                          </m:r>
                          <m:r>
                            <a:rPr lang="en-US" sz="1200" b="0" i="1" smtClean="0">
                              <a:latin typeface="Cambria Math" panose="02040503050406030204" pitchFamily="18" charset="0"/>
                            </a:rPr>
                            <m:t>𝑎𝑡</m:t>
                          </m:r>
                          <m:r>
                            <a:rPr lang="en-US" sz="1200" b="0" i="1" smtClean="0">
                              <a:latin typeface="Cambria Math" panose="02040503050406030204" pitchFamily="18" charset="0"/>
                            </a:rPr>
                            <m:t> </m:t>
                          </m:r>
                          <m:r>
                            <a:rPr lang="en-US" sz="1200" b="0" i="1" smtClean="0">
                              <a:latin typeface="Cambria Math" panose="02040503050406030204" pitchFamily="18" charset="0"/>
                            </a:rPr>
                            <m:t>𝑘</m:t>
                          </m:r>
                          <m:r>
                            <a:rPr lang="en-US" sz="1200" b="0" i="1" smtClean="0">
                              <a:latin typeface="Cambria Math" panose="02040503050406030204" pitchFamily="18" charset="0"/>
                            </a:rPr>
                            <m:t> ∗ </m:t>
                          </m:r>
                          <m:r>
                            <a:rPr lang="en-US" sz="1200" b="0" i="1" smtClean="0">
                              <a:latin typeface="Cambria Math" panose="02040503050406030204" pitchFamily="18" charset="0"/>
                            </a:rPr>
                            <m:t>𝑟𝑒𝑙</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𝑘</m:t>
                              </m:r>
                            </m:e>
                          </m:d>
                          <m:r>
                            <a:rPr lang="en-US" sz="1200" b="0" i="1" smtClean="0">
                              <a:latin typeface="Cambria Math" panose="02040503050406030204" pitchFamily="18" charset="0"/>
                            </a:rPr>
                            <m:t>)</m:t>
                          </m:r>
                        </m:e>
                      </m:nary>
                    </m:oMath>
                  </m:oMathPara>
                </a14:m>
                <a:endParaRPr lang="en-US" sz="1200" dirty="0"/>
              </a:p>
            </p:txBody>
          </p:sp>
        </mc:Choice>
        <mc:Fallback xmlns="">
          <p:sp>
            <p:nvSpPr>
              <p:cNvPr id="9" name="TextBox 8">
                <a:extLst>
                  <a:ext uri="{FF2B5EF4-FFF2-40B4-BE49-F238E27FC236}">
                    <a16:creationId xmlns:a16="http://schemas.microsoft.com/office/drawing/2014/main" id="{AF74175A-B308-3A1D-E0A3-F26C1386C3C9}"/>
                  </a:ext>
                </a:extLst>
              </p:cNvPr>
              <p:cNvSpPr txBox="1">
                <a:spLocks noRot="1" noChangeAspect="1" noMove="1" noResize="1" noEditPoints="1" noAdjustHandles="1" noChangeArrowheads="1" noChangeShapeType="1" noTextEdit="1"/>
              </p:cNvSpPr>
              <p:nvPr/>
            </p:nvSpPr>
            <p:spPr>
              <a:xfrm>
                <a:off x="1958400" y="1760868"/>
                <a:ext cx="4996800" cy="504112"/>
              </a:xfrm>
              <a:prstGeom prst="rect">
                <a:avLst/>
              </a:prstGeom>
              <a:blipFill>
                <a:blip r:embed="rId3"/>
                <a:stretch>
                  <a:fillRect t="-122892" b="-1831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8DFA58-812E-6677-348D-262A1F012F7E}"/>
                  </a:ext>
                </a:extLst>
              </p:cNvPr>
              <p:cNvSpPr txBox="1"/>
              <p:nvPr/>
            </p:nvSpPr>
            <p:spPr>
              <a:xfrm>
                <a:off x="1834337" y="3048654"/>
                <a:ext cx="4996800" cy="55585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𝑚𝐴𝑃</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𝑄</m:t>
                          </m:r>
                        </m:den>
                      </m:f>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𝑞</m:t>
                          </m:r>
                          <m:r>
                            <a:rPr lang="en-US" sz="1200" b="0" i="1" smtClean="0">
                              <a:latin typeface="Cambria Math" panose="02040503050406030204" pitchFamily="18" charset="0"/>
                            </a:rPr>
                            <m:t>=</m:t>
                          </m:r>
                          <m:r>
                            <a:rPr lang="en-US" sz="1200" b="0" i="1" smtClean="0">
                              <a:latin typeface="Cambria Math" panose="02040503050406030204" pitchFamily="18" charset="0"/>
                            </a:rPr>
                            <m:t>1</m:t>
                          </m:r>
                        </m:sub>
                        <m:sup>
                          <m:r>
                            <a:rPr lang="en-US" sz="1200" b="0" i="1" smtClean="0">
                              <a:latin typeface="Cambria Math" panose="02040503050406030204" pitchFamily="18" charset="0"/>
                            </a:rPr>
                            <m:t>𝑄</m:t>
                          </m:r>
                        </m:sup>
                        <m:e>
                          <m:r>
                            <a:rPr lang="en-US" sz="1200" b="0" i="1" smtClean="0">
                              <a:latin typeface="Cambria Math" panose="02040503050406030204" pitchFamily="18" charset="0"/>
                            </a:rPr>
                            <m:t>𝐴</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𝑃</m:t>
                              </m:r>
                            </m:e>
                            <m:sub>
                              <m:r>
                                <a:rPr lang="en-US" sz="1200" b="0" i="1" smtClean="0">
                                  <a:latin typeface="Cambria Math" panose="02040503050406030204" pitchFamily="18" charset="0"/>
                                </a:rPr>
                                <m:t>𝑞</m:t>
                              </m:r>
                            </m:sub>
                          </m:sSub>
                        </m:e>
                      </m:nary>
                    </m:oMath>
                  </m:oMathPara>
                </a14:m>
                <a:endParaRPr lang="en-US" sz="1200" dirty="0"/>
              </a:p>
            </p:txBody>
          </p:sp>
        </mc:Choice>
        <mc:Fallback xmlns="">
          <p:sp>
            <p:nvSpPr>
              <p:cNvPr id="10" name="TextBox 9">
                <a:extLst>
                  <a:ext uri="{FF2B5EF4-FFF2-40B4-BE49-F238E27FC236}">
                    <a16:creationId xmlns:a16="http://schemas.microsoft.com/office/drawing/2014/main" id="{608DFA58-812E-6677-348D-262A1F012F7E}"/>
                  </a:ext>
                </a:extLst>
              </p:cNvPr>
              <p:cNvSpPr txBox="1">
                <a:spLocks noRot="1" noChangeAspect="1" noMove="1" noResize="1" noEditPoints="1" noAdjustHandles="1" noChangeArrowheads="1" noChangeShapeType="1" noTextEdit="1"/>
              </p:cNvSpPr>
              <p:nvPr/>
            </p:nvSpPr>
            <p:spPr>
              <a:xfrm>
                <a:off x="1834337" y="3048654"/>
                <a:ext cx="4996800" cy="555858"/>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54354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22375" y="469294"/>
            <a:ext cx="69096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a:t>5.2 </a:t>
            </a:r>
            <a:r>
              <a:rPr lang="fr" dirty="0"/>
              <a:t>Kết quả thực nghiệm</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42</a:t>
            </a:fld>
            <a:endParaRPr lang="en-US"/>
          </a:p>
        </p:txBody>
      </p:sp>
      <p:graphicFrame>
        <p:nvGraphicFramePr>
          <p:cNvPr id="3" name="Google Shape;196;p27">
            <a:extLst>
              <a:ext uri="{FF2B5EF4-FFF2-40B4-BE49-F238E27FC236}">
                <a16:creationId xmlns:a16="http://schemas.microsoft.com/office/drawing/2014/main" id="{E201FA78-038B-B040-7DBB-4B319D3417AC}"/>
              </a:ext>
            </a:extLst>
          </p:cNvPr>
          <p:cNvGraphicFramePr/>
          <p:nvPr>
            <p:extLst>
              <p:ext uri="{D42A27DB-BD31-4B8C-83A1-F6EECF244321}">
                <p14:modId xmlns:p14="http://schemas.microsoft.com/office/powerpoint/2010/main" val="1563422083"/>
              </p:ext>
            </p:extLst>
          </p:nvPr>
        </p:nvGraphicFramePr>
        <p:xfrm>
          <a:off x="1977483" y="1153565"/>
          <a:ext cx="3798850" cy="1614625"/>
        </p:xfrm>
        <a:graphic>
          <a:graphicData uri="http://schemas.openxmlformats.org/drawingml/2006/table">
            <a:tbl>
              <a:tblPr>
                <a:noFill/>
                <a:tableStyleId>{4CB1DFCC-7FA0-4AA5-A63C-E78873A45EE0}</a:tableStyleId>
              </a:tblPr>
              <a:tblGrid>
                <a:gridCol w="1022068">
                  <a:extLst>
                    <a:ext uri="{9D8B030D-6E8A-4147-A177-3AD203B41FA5}">
                      <a16:colId xmlns:a16="http://schemas.microsoft.com/office/drawing/2014/main" val="20000"/>
                    </a:ext>
                  </a:extLst>
                </a:gridCol>
                <a:gridCol w="1393372">
                  <a:extLst>
                    <a:ext uri="{9D8B030D-6E8A-4147-A177-3AD203B41FA5}">
                      <a16:colId xmlns:a16="http://schemas.microsoft.com/office/drawing/2014/main" val="20001"/>
                    </a:ext>
                  </a:extLst>
                </a:gridCol>
                <a:gridCol w="1383410">
                  <a:extLst>
                    <a:ext uri="{9D8B030D-6E8A-4147-A177-3AD203B41FA5}">
                      <a16:colId xmlns:a16="http://schemas.microsoft.com/office/drawing/2014/main" val="1210381044"/>
                    </a:ext>
                  </a:extLst>
                </a:gridCol>
              </a:tblGrid>
              <a:tr h="391150">
                <a:tc>
                  <a:txBody>
                    <a:bodyPr/>
                    <a:lstStyle/>
                    <a:p>
                      <a:pPr marL="0" lvl="0" indent="0" algn="ctr" rtl="0">
                        <a:spcBef>
                          <a:spcPts val="0"/>
                        </a:spcBef>
                        <a:spcAft>
                          <a:spcPts val="0"/>
                        </a:spcAft>
                        <a:buNone/>
                      </a:pPr>
                      <a:r>
                        <a:rPr lang="fr" sz="1200" dirty="0">
                          <a:solidFill>
                            <a:schemeClr val="bg1"/>
                          </a:solidFill>
                          <a:uFill>
                            <a:noFill/>
                          </a:uFill>
                          <a:latin typeface="Encode Sans SemiBold"/>
                          <a:ea typeface="Encode Sans SemiBold"/>
                          <a:cs typeface="Encode Sans SemiBold"/>
                          <a:sym typeface="Encode Sans SemiBold"/>
                        </a:rPr>
                        <a:t>MÔ HÌNH</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a:solidFill>
                            <a:schemeClr val="bg1"/>
                          </a:solidFill>
                          <a:uFill>
                            <a:noFill/>
                          </a:uFill>
                          <a:latin typeface="Encode Sans SemiBold"/>
                          <a:ea typeface="Mulish"/>
                          <a:cs typeface="Mulish"/>
                          <a:sym typeface="Mulish"/>
                        </a:rPr>
                        <a:t>        mAP Score</a:t>
                      </a:r>
                      <a:endParaRPr sz="1200" b="0" i="0" u="none" strike="noStrike" cap="none" dirty="0">
                        <a:solidFill>
                          <a:schemeClr val="bg1"/>
                        </a:solidFill>
                        <a:uFill>
                          <a:noFill/>
                        </a:uFill>
                        <a:latin typeface="Encode Sans SemiBold"/>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spcBef>
                          <a:spcPts val="0"/>
                        </a:spcBef>
                        <a:spcAft>
                          <a:spcPts val="1600"/>
                        </a:spcAft>
                        <a:buNone/>
                      </a:pPr>
                      <a:endParaRPr sz="1200" b="0" i="0" u="none" strike="noStrike" cap="none" dirty="0">
                        <a:solidFill>
                          <a:schemeClr val="bg1"/>
                        </a:solidFill>
                        <a:uFill>
                          <a:noFill/>
                        </a:uFill>
                        <a:latin typeface="Encode Sans SemiBold"/>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5675">
                <a:tc>
                  <a:txBody>
                    <a:bodyPr/>
                    <a:lstStyle/>
                    <a:p>
                      <a:pPr marL="0" lvl="0" indent="0" algn="ctr" rtl="0">
                        <a:spcBef>
                          <a:spcPts val="0"/>
                        </a:spcBef>
                        <a:spcAft>
                          <a:spcPts val="0"/>
                        </a:spcAft>
                        <a:buNone/>
                      </a:pPr>
                      <a:r>
                        <a:rPr lang="fr" sz="1200" dirty="0">
                          <a:solidFill>
                            <a:schemeClr val="bg1"/>
                          </a:solidFill>
                          <a:uFill>
                            <a:noFill/>
                          </a:uFill>
                          <a:latin typeface="Encode Sans SemiBold"/>
                          <a:ea typeface="Encode Sans SemiBold"/>
                          <a:cs typeface="Encode Sans SemiBold"/>
                          <a:sym typeface="Encode Sans SemiBold"/>
                        </a:rPr>
                        <a:t>VGG16</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fontAlgn="t">
                        <a:lnSpc>
                          <a:spcPct val="100000"/>
                        </a:lnSpc>
                        <a:spcBef>
                          <a:spcPts val="0"/>
                        </a:spcBef>
                        <a:spcAft>
                          <a:spcPts val="0"/>
                        </a:spcAft>
                        <a:buClr>
                          <a:srgbClr val="000000"/>
                        </a:buClr>
                        <a:buFont typeface="Arial"/>
                        <a:buNone/>
                      </a:pPr>
                      <a:r>
                        <a:rPr lang="en-US" sz="1200" b="0" i="0" u="none" strike="noStrike" cap="none">
                          <a:solidFill>
                            <a:schemeClr val="bg1"/>
                          </a:solidFill>
                          <a:uFill>
                            <a:noFill/>
                          </a:uFill>
                          <a:latin typeface="Mulish" panose="020B0604020202020204" charset="0"/>
                          <a:sym typeface="Arial"/>
                        </a:rPr>
                        <a:t>0.523 / 0.711</a:t>
                      </a:r>
                      <a:endParaRPr lang="en-US" sz="1200" b="0" i="0" u="none" strike="noStrike" cap="none" dirty="0">
                        <a:solidFill>
                          <a:schemeClr val="bg1"/>
                        </a:solidFill>
                        <a:uFill>
                          <a:noFill/>
                        </a:uFill>
                        <a:latin typeface="Mulish" panose="020B0604020202020204" charset="0"/>
                        <a:sym typeface="Arial"/>
                      </a:endParaRPr>
                    </a:p>
                  </a:txBody>
                  <a:tcPr marL="63500" marR="63500" marT="63500" marB="635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fontAlgn="t">
                        <a:lnSpc>
                          <a:spcPct val="100000"/>
                        </a:lnSpc>
                        <a:spcBef>
                          <a:spcPts val="0"/>
                        </a:spcBef>
                        <a:spcAft>
                          <a:spcPts val="0"/>
                        </a:spcAft>
                        <a:buClr>
                          <a:srgbClr val="000000"/>
                        </a:buClr>
                        <a:buFont typeface="Arial"/>
                        <a:buNone/>
                      </a:pPr>
                      <a:endParaRPr lang="en-US" sz="1200" b="0" i="0" u="none" strike="noStrike" cap="none" dirty="0">
                        <a:solidFill>
                          <a:schemeClr val="bg1"/>
                        </a:solidFill>
                        <a:uFill>
                          <a:noFill/>
                        </a:uFill>
                        <a:latin typeface="Mulish" panose="020B0604020202020204" charset="0"/>
                        <a:sym typeface="Arial"/>
                      </a:endParaRPr>
                    </a:p>
                  </a:txBody>
                  <a:tcPr marL="63500" marR="63500" marT="63500" marB="635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2125">
                <a:tc>
                  <a:txBody>
                    <a:bodyPr/>
                    <a:lstStyle/>
                    <a:p>
                      <a:pPr marL="0" lvl="0" indent="0" algn="ctr" rtl="0">
                        <a:spcBef>
                          <a:spcPts val="0"/>
                        </a:spcBef>
                        <a:spcAft>
                          <a:spcPts val="0"/>
                        </a:spcAft>
                        <a:buNone/>
                      </a:pPr>
                      <a:r>
                        <a:rPr lang="en-US" sz="1200" dirty="0" err="1">
                          <a:solidFill>
                            <a:schemeClr val="bg1"/>
                          </a:solidFill>
                          <a:latin typeface="Encode Sans SemiBold"/>
                          <a:ea typeface="Encode Sans SemiBold"/>
                          <a:cs typeface="Encode Sans SemiBold"/>
                          <a:sym typeface="Encode Sans SemiBold"/>
                        </a:rPr>
                        <a:t>ResNet50</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fontAlgn="t">
                        <a:lnSpc>
                          <a:spcPct val="100000"/>
                        </a:lnSpc>
                        <a:spcBef>
                          <a:spcPts val="0"/>
                        </a:spcBef>
                        <a:spcAft>
                          <a:spcPts val="0"/>
                        </a:spcAft>
                        <a:buClr>
                          <a:srgbClr val="000000"/>
                        </a:buClr>
                        <a:buFont typeface="Arial"/>
                        <a:buNone/>
                      </a:pPr>
                      <a:r>
                        <a:rPr lang="en-US" sz="1200" b="0" i="0" u="none" strike="noStrike" cap="none">
                          <a:solidFill>
                            <a:schemeClr val="bg1"/>
                          </a:solidFill>
                          <a:uFill>
                            <a:noFill/>
                          </a:uFill>
                          <a:latin typeface="Mulish" panose="020B0604020202020204" charset="0"/>
                          <a:sym typeface="Arial"/>
                        </a:rPr>
                        <a:t>0.713</a:t>
                      </a:r>
                      <a:endParaRPr lang="en-US" sz="1200" b="0" i="0" u="none" strike="noStrike" cap="none" dirty="0">
                        <a:solidFill>
                          <a:schemeClr val="bg1"/>
                        </a:solidFill>
                        <a:uFill>
                          <a:noFill/>
                        </a:uFill>
                        <a:latin typeface="Mulish" panose="020B0604020202020204" charset="0"/>
                        <a:sym typeface="Arial"/>
                      </a:endParaRPr>
                    </a:p>
                  </a:txBody>
                  <a:tcPr marL="63500" marR="63500" marT="63500" marB="635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fontAlgn="t">
                        <a:lnSpc>
                          <a:spcPct val="100000"/>
                        </a:lnSpc>
                        <a:spcBef>
                          <a:spcPts val="0"/>
                        </a:spcBef>
                        <a:spcAft>
                          <a:spcPts val="0"/>
                        </a:spcAft>
                        <a:buClr>
                          <a:srgbClr val="000000"/>
                        </a:buClr>
                        <a:buFont typeface="Arial"/>
                        <a:buNone/>
                      </a:pPr>
                      <a:endParaRPr lang="en-US" sz="1200" b="0" i="0" u="none" strike="noStrike" cap="none" dirty="0">
                        <a:solidFill>
                          <a:schemeClr val="bg1"/>
                        </a:solidFill>
                        <a:uFill>
                          <a:noFill/>
                        </a:uFill>
                        <a:latin typeface="Mulish" panose="020B0604020202020204" charset="0"/>
                        <a:sym typeface="Arial"/>
                      </a:endParaRPr>
                    </a:p>
                  </a:txBody>
                  <a:tcPr marL="63500" marR="63500" marT="63500" marB="635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95675">
                <a:tc>
                  <a:txBody>
                    <a:bodyPr/>
                    <a:lstStyle/>
                    <a:p>
                      <a:pPr marL="0" lvl="0" indent="0" algn="ctr" rtl="0">
                        <a:spcBef>
                          <a:spcPts val="0"/>
                        </a:spcBef>
                        <a:spcAft>
                          <a:spcPts val="0"/>
                        </a:spcAft>
                        <a:buNone/>
                      </a:pPr>
                      <a:r>
                        <a:rPr lang="fr" sz="1200" dirty="0">
                          <a:solidFill>
                            <a:schemeClr val="bg1"/>
                          </a:solidFill>
                          <a:uFill>
                            <a:noFill/>
                          </a:uFill>
                          <a:latin typeface="Encode Sans SemiBold"/>
                          <a:ea typeface="Encode Sans SemiBold"/>
                          <a:cs typeface="Encode Sans SemiBold"/>
                          <a:sym typeface="Encode Sans SemiBold"/>
                        </a:rPr>
                        <a:t>Xception</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fontAlgn="t">
                        <a:lnSpc>
                          <a:spcPct val="100000"/>
                        </a:lnSpc>
                        <a:spcBef>
                          <a:spcPts val="0"/>
                        </a:spcBef>
                        <a:spcAft>
                          <a:spcPts val="0"/>
                        </a:spcAft>
                        <a:buClr>
                          <a:srgbClr val="000000"/>
                        </a:buClr>
                        <a:buFont typeface="Arial"/>
                        <a:buNone/>
                      </a:pPr>
                      <a:r>
                        <a:rPr lang="en-US" sz="1200" b="0" i="0" u="none" strike="noStrike" cap="none">
                          <a:solidFill>
                            <a:schemeClr val="bg1"/>
                          </a:solidFill>
                          <a:uFill>
                            <a:noFill/>
                          </a:uFill>
                          <a:latin typeface="Mulish" panose="020B0604020202020204" charset="0"/>
                          <a:sym typeface="Arial"/>
                        </a:rPr>
                        <a:t>0.724</a:t>
                      </a:r>
                      <a:endParaRPr lang="en-US" sz="1200" b="0" i="0" u="none" strike="noStrike" cap="none" dirty="0">
                        <a:solidFill>
                          <a:schemeClr val="bg1"/>
                        </a:solidFill>
                        <a:uFill>
                          <a:noFill/>
                        </a:uFill>
                        <a:latin typeface="Mulish" panose="020B0604020202020204" charset="0"/>
                        <a:sym typeface="Arial"/>
                      </a:endParaRPr>
                    </a:p>
                  </a:txBody>
                  <a:tcPr marL="63500" marR="63500" marT="63500" marB="635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fontAlgn="t">
                        <a:lnSpc>
                          <a:spcPct val="100000"/>
                        </a:lnSpc>
                        <a:spcBef>
                          <a:spcPts val="0"/>
                        </a:spcBef>
                        <a:spcAft>
                          <a:spcPts val="0"/>
                        </a:spcAft>
                        <a:buClr>
                          <a:srgbClr val="000000"/>
                        </a:buClr>
                        <a:buFont typeface="Arial"/>
                        <a:buNone/>
                      </a:pPr>
                      <a:endParaRPr lang="en-US" sz="1200" b="0" i="0" u="none" strike="noStrike" cap="none" dirty="0">
                        <a:solidFill>
                          <a:schemeClr val="bg1"/>
                        </a:solidFill>
                        <a:uFill>
                          <a:noFill/>
                        </a:uFill>
                        <a:latin typeface="Mulish" panose="020B0604020202020204" charset="0"/>
                        <a:sym typeface="Arial"/>
                      </a:endParaRPr>
                    </a:p>
                  </a:txBody>
                  <a:tcPr marL="63500" marR="63500" marT="63500" marB="635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68117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NỘI DUNG</a:t>
            </a:r>
            <a:endParaRPr dirty="0"/>
          </a:p>
        </p:txBody>
      </p:sp>
      <p:sp>
        <p:nvSpPr>
          <p:cNvPr id="205" name="Google Shape;205;p28"/>
          <p:cNvSpPr txBox="1">
            <a:spLocks noGrp="1"/>
          </p:cNvSpPr>
          <p:nvPr>
            <p:ph type="title" idx="2"/>
          </p:nvPr>
        </p:nvSpPr>
        <p:spPr>
          <a:xfrm>
            <a:off x="1733454"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01</a:t>
            </a:r>
            <a:endParaRPr/>
          </a:p>
        </p:txBody>
      </p:sp>
      <p:sp>
        <p:nvSpPr>
          <p:cNvPr id="206" name="Google Shape;206;p28"/>
          <p:cNvSpPr txBox="1">
            <a:spLocks noGrp="1"/>
          </p:cNvSpPr>
          <p:nvPr>
            <p:ph type="title" idx="3"/>
          </p:nvPr>
        </p:nvSpPr>
        <p:spPr>
          <a:xfrm>
            <a:off x="4133850"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02</a:t>
            </a:r>
            <a:endParaRPr/>
          </a:p>
        </p:txBody>
      </p:sp>
      <p:sp>
        <p:nvSpPr>
          <p:cNvPr id="207" name="Google Shape;207;p28"/>
          <p:cNvSpPr txBox="1">
            <a:spLocks noGrp="1"/>
          </p:cNvSpPr>
          <p:nvPr>
            <p:ph type="title" idx="4"/>
          </p:nvPr>
        </p:nvSpPr>
        <p:spPr>
          <a:xfrm>
            <a:off x="1733454"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04</a:t>
            </a:r>
            <a:endParaRPr/>
          </a:p>
        </p:txBody>
      </p:sp>
      <p:sp>
        <p:nvSpPr>
          <p:cNvPr id="208" name="Google Shape;208;p28"/>
          <p:cNvSpPr txBox="1">
            <a:spLocks noGrp="1"/>
          </p:cNvSpPr>
          <p:nvPr>
            <p:ph type="title" idx="5"/>
          </p:nvPr>
        </p:nvSpPr>
        <p:spPr>
          <a:xfrm>
            <a:off x="4133850"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05</a:t>
            </a:r>
            <a:endParaRPr/>
          </a:p>
        </p:txBody>
      </p:sp>
      <p:sp>
        <p:nvSpPr>
          <p:cNvPr id="209" name="Google Shape;209;p28"/>
          <p:cNvSpPr txBox="1">
            <a:spLocks noGrp="1"/>
          </p:cNvSpPr>
          <p:nvPr>
            <p:ph type="subTitle" idx="1"/>
          </p:nvPr>
        </p:nvSpPr>
        <p:spPr>
          <a:xfrm>
            <a:off x="1240254" y="1986126"/>
            <a:ext cx="1862700" cy="731419"/>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QUAN ĐỀ TÀI</a:t>
            </a:r>
            <a:endParaRPr dirty="0"/>
          </a:p>
        </p:txBody>
      </p:sp>
      <p:sp>
        <p:nvSpPr>
          <p:cNvPr id="210" name="Google Shape;210;p28"/>
          <p:cNvSpPr txBox="1">
            <a:spLocks noGrp="1"/>
          </p:cNvSpPr>
          <p:nvPr>
            <p:ph type="subTitle" idx="6"/>
          </p:nvPr>
        </p:nvSpPr>
        <p:spPr>
          <a:xfrm>
            <a:off x="3640650" y="1986127"/>
            <a:ext cx="1862700" cy="73141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ĐỊNH NGHĨA BÀI TOÁN</a:t>
            </a:r>
            <a:endParaRPr dirty="0"/>
          </a:p>
        </p:txBody>
      </p:sp>
      <p:sp>
        <p:nvSpPr>
          <p:cNvPr id="211" name="Google Shape;211;p28"/>
          <p:cNvSpPr txBox="1">
            <a:spLocks noGrp="1"/>
          </p:cNvSpPr>
          <p:nvPr>
            <p:ph type="subTitle" idx="7"/>
          </p:nvPr>
        </p:nvSpPr>
        <p:spPr>
          <a:xfrm>
            <a:off x="1192527" y="3737650"/>
            <a:ext cx="1958154" cy="70284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PHƯƠNG PHÁP</a:t>
            </a:r>
          </a:p>
          <a:p>
            <a:pPr marL="0" lvl="0" indent="0" algn="ctr" rtl="0">
              <a:spcBef>
                <a:spcPts val="0"/>
              </a:spcBef>
              <a:spcAft>
                <a:spcPts val="0"/>
              </a:spcAft>
              <a:buNone/>
            </a:pPr>
            <a:r>
              <a:rPr lang="fr" dirty="0"/>
              <a:t>CỤ THỂ</a:t>
            </a:r>
            <a:endParaRPr dirty="0"/>
          </a:p>
        </p:txBody>
      </p:sp>
      <p:sp>
        <p:nvSpPr>
          <p:cNvPr id="212" name="Google Shape;212;p28"/>
          <p:cNvSpPr txBox="1">
            <a:spLocks noGrp="1"/>
          </p:cNvSpPr>
          <p:nvPr>
            <p:ph type="subTitle" idx="8"/>
          </p:nvPr>
        </p:nvSpPr>
        <p:spPr>
          <a:xfrm>
            <a:off x="3640650"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THỰC NGHIỆM</a:t>
            </a:r>
            <a:endParaRPr dirty="0"/>
          </a:p>
        </p:txBody>
      </p:sp>
      <p:cxnSp>
        <p:nvCxnSpPr>
          <p:cNvPr id="213" name="Google Shape;213;p28"/>
          <p:cNvCxnSpPr/>
          <p:nvPr/>
        </p:nvCxnSpPr>
        <p:spPr>
          <a:xfrm>
            <a:off x="1572354"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4" name="Google Shape;214;p28"/>
          <p:cNvCxnSpPr/>
          <p:nvPr/>
        </p:nvCxnSpPr>
        <p:spPr>
          <a:xfrm>
            <a:off x="1572354" y="197390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5" name="Google Shape;215;p28"/>
          <p:cNvCxnSpPr/>
          <p:nvPr/>
        </p:nvCxnSpPr>
        <p:spPr>
          <a:xfrm>
            <a:off x="3972750"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6" name="Google Shape;216;p28"/>
          <p:cNvCxnSpPr/>
          <p:nvPr/>
        </p:nvCxnSpPr>
        <p:spPr>
          <a:xfrm>
            <a:off x="3972750"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17" name="Google Shape;217;p28"/>
          <p:cNvSpPr txBox="1">
            <a:spLocks noGrp="1"/>
          </p:cNvSpPr>
          <p:nvPr>
            <p:ph type="title" idx="9"/>
          </p:nvPr>
        </p:nvSpPr>
        <p:spPr>
          <a:xfrm>
            <a:off x="6534246"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03</a:t>
            </a:r>
            <a:endParaRPr/>
          </a:p>
        </p:txBody>
      </p:sp>
      <p:sp>
        <p:nvSpPr>
          <p:cNvPr id="218" name="Google Shape;218;p28"/>
          <p:cNvSpPr txBox="1">
            <a:spLocks noGrp="1"/>
          </p:cNvSpPr>
          <p:nvPr>
            <p:ph type="title" idx="13"/>
          </p:nvPr>
        </p:nvSpPr>
        <p:spPr>
          <a:xfrm>
            <a:off x="6534246"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06</a:t>
            </a:r>
            <a:endParaRPr/>
          </a:p>
        </p:txBody>
      </p:sp>
      <p:sp>
        <p:nvSpPr>
          <p:cNvPr id="219" name="Google Shape;219;p28"/>
          <p:cNvSpPr txBox="1">
            <a:spLocks noGrp="1"/>
          </p:cNvSpPr>
          <p:nvPr>
            <p:ph type="subTitle" idx="14"/>
          </p:nvPr>
        </p:nvSpPr>
        <p:spPr>
          <a:xfrm>
            <a:off x="6041046" y="1986126"/>
            <a:ext cx="1862700" cy="641871"/>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dirty="0"/>
              <a:t>CƠ SỞ</a:t>
            </a:r>
          </a:p>
          <a:p>
            <a:pPr marL="0" lvl="0" indent="0" algn="ctr" rtl="0">
              <a:spcBef>
                <a:spcPts val="0"/>
              </a:spcBef>
              <a:spcAft>
                <a:spcPts val="0"/>
              </a:spcAft>
              <a:buNone/>
            </a:pPr>
            <a:r>
              <a:rPr lang="vi-VN" dirty="0"/>
              <a:t>LÝ THUYẾT</a:t>
            </a:r>
          </a:p>
        </p:txBody>
      </p:sp>
      <p:sp>
        <p:nvSpPr>
          <p:cNvPr id="220" name="Google Shape;220;p28"/>
          <p:cNvSpPr txBox="1">
            <a:spLocks noGrp="1"/>
          </p:cNvSpPr>
          <p:nvPr>
            <p:ph type="subTitle" idx="15"/>
          </p:nvPr>
        </p:nvSpPr>
        <p:spPr>
          <a:xfrm>
            <a:off x="6041046"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KẾT</a:t>
            </a:r>
            <a:endParaRPr dirty="0"/>
          </a:p>
        </p:txBody>
      </p:sp>
      <p:cxnSp>
        <p:nvCxnSpPr>
          <p:cNvPr id="221" name="Google Shape;221;p28"/>
          <p:cNvCxnSpPr/>
          <p:nvPr/>
        </p:nvCxnSpPr>
        <p:spPr>
          <a:xfrm>
            <a:off x="6373146"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22" name="Google Shape;222;p28"/>
          <p:cNvCxnSpPr/>
          <p:nvPr/>
        </p:nvCxnSpPr>
        <p:spPr>
          <a:xfrm>
            <a:off x="6373146"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4D4CB30-7B6F-2F8C-07BC-1A46B155B6A3}"/>
              </a:ext>
            </a:extLst>
          </p:cNvPr>
          <p:cNvSpPr>
            <a:spLocks noGrp="1"/>
          </p:cNvSpPr>
          <p:nvPr>
            <p:ph type="sldNum" sz="quarter" idx="16"/>
          </p:nvPr>
        </p:nvSpPr>
        <p:spPr/>
        <p:txBody>
          <a:bodyPr/>
          <a:lstStyle/>
          <a:p>
            <a:fld id="{F83997F8-C91B-4E09-A065-C8C07DC9F109}" type="slidenum">
              <a:rPr lang="en-US" smtClean="0"/>
              <a:pPr/>
              <a:t>43</a:t>
            </a:fld>
            <a:endParaRPr lang="en-US" dirty="0"/>
          </a:p>
        </p:txBody>
      </p:sp>
    </p:spTree>
    <p:extLst>
      <p:ext uri="{BB962C8B-B14F-4D97-AF65-F5344CB8AC3E}">
        <p14:creationId xmlns:p14="http://schemas.microsoft.com/office/powerpoint/2010/main" val="4157625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flipH="1">
            <a:off x="6275664" y="-660563"/>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0"/>
          <p:cNvSpPr txBox="1">
            <a:spLocks noGrp="1"/>
          </p:cNvSpPr>
          <p:nvPr>
            <p:ph type="title"/>
          </p:nvPr>
        </p:nvSpPr>
        <p:spPr>
          <a:xfrm>
            <a:off x="629176" y="2427619"/>
            <a:ext cx="4872484" cy="927638"/>
          </a:xfrm>
          <a:prstGeom prst="rect">
            <a:avLst/>
          </a:prstGeom>
        </p:spPr>
        <p:txBody>
          <a:bodyPr spcFirstLastPara="1" wrap="square" lIns="36000" tIns="36000" rIns="36000" bIns="36000" anchor="t" anchorCtr="0">
            <a:noAutofit/>
          </a:bodyPr>
          <a:lstStyle/>
          <a:p>
            <a:pPr marL="0" lvl="0" indent="0" algn="r" rtl="0">
              <a:spcBef>
                <a:spcPts val="0"/>
              </a:spcBef>
              <a:spcAft>
                <a:spcPts val="0"/>
              </a:spcAft>
              <a:buNone/>
            </a:pPr>
            <a:r>
              <a:rPr lang="en-US" dirty="0" err="1"/>
              <a:t>TỔNG</a:t>
            </a:r>
            <a:r>
              <a:rPr lang="en-US" dirty="0"/>
              <a:t> </a:t>
            </a:r>
            <a:r>
              <a:rPr lang="en-US" dirty="0" err="1"/>
              <a:t>KẾT</a:t>
            </a:r>
            <a:endParaRPr lang="vi-VN" dirty="0"/>
          </a:p>
        </p:txBody>
      </p:sp>
      <p:sp>
        <p:nvSpPr>
          <p:cNvPr id="247" name="Google Shape;247;p30"/>
          <p:cNvSpPr txBox="1">
            <a:spLocks noGrp="1"/>
          </p:cNvSpPr>
          <p:nvPr>
            <p:ph type="title" idx="2"/>
          </p:nvPr>
        </p:nvSpPr>
        <p:spPr>
          <a:xfrm>
            <a:off x="1692767" y="1114480"/>
            <a:ext cx="3795899" cy="10422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None/>
            </a:pPr>
            <a:r>
              <a:rPr lang="fr" dirty="0"/>
              <a:t>06</a:t>
            </a:r>
            <a:endParaRPr dirty="0"/>
          </a:p>
        </p:txBody>
      </p:sp>
      <p:cxnSp>
        <p:nvCxnSpPr>
          <p:cNvPr id="248" name="Google Shape;248;p30"/>
          <p:cNvCxnSpPr/>
          <p:nvPr/>
        </p:nvCxnSpPr>
        <p:spPr>
          <a:xfrm>
            <a:off x="3294106" y="2167469"/>
            <a:ext cx="2194560" cy="0"/>
          </a:xfrm>
          <a:prstGeom prst="straightConnector1">
            <a:avLst/>
          </a:prstGeom>
          <a:noFill/>
          <a:ln w="12700"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solidFill>
                  <a:schemeClr val="tx1"/>
                </a:solidFill>
              </a:rPr>
              <a:pPr/>
              <a:t>44</a:t>
            </a:fld>
            <a:endParaRPr lang="en-US" dirty="0">
              <a:solidFill>
                <a:schemeClr val="tx1"/>
              </a:solidFill>
            </a:endParaRPr>
          </a:p>
        </p:txBody>
      </p:sp>
    </p:spTree>
    <p:extLst>
      <p:ext uri="{BB962C8B-B14F-4D97-AF65-F5344CB8AC3E}">
        <p14:creationId xmlns:p14="http://schemas.microsoft.com/office/powerpoint/2010/main" val="4270558864"/>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17575" y="223879"/>
            <a:ext cx="6909625" cy="480443"/>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6.1 Nhận xét</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45</a:t>
            </a:fld>
            <a:endParaRPr lang="en-US"/>
          </a:p>
        </p:txBody>
      </p:sp>
      <p:graphicFrame>
        <p:nvGraphicFramePr>
          <p:cNvPr id="3" name="Google Shape;196;p27">
            <a:extLst>
              <a:ext uri="{FF2B5EF4-FFF2-40B4-BE49-F238E27FC236}">
                <a16:creationId xmlns:a16="http://schemas.microsoft.com/office/drawing/2014/main" id="{13CD616B-878D-351B-1742-BE439E0E0436}"/>
              </a:ext>
            </a:extLst>
          </p:cNvPr>
          <p:cNvGraphicFramePr/>
          <p:nvPr>
            <p:extLst>
              <p:ext uri="{D42A27DB-BD31-4B8C-83A1-F6EECF244321}">
                <p14:modId xmlns:p14="http://schemas.microsoft.com/office/powerpoint/2010/main" val="1077733098"/>
              </p:ext>
            </p:extLst>
          </p:nvPr>
        </p:nvGraphicFramePr>
        <p:xfrm>
          <a:off x="717575" y="756454"/>
          <a:ext cx="7704000" cy="3843745"/>
        </p:xfrm>
        <a:graphic>
          <a:graphicData uri="http://schemas.openxmlformats.org/drawingml/2006/table">
            <a:tbl>
              <a:tblPr>
                <a:noFill/>
                <a:tableStyleId>{4CB1DFCC-7FA0-4AA5-A63C-E78873A45EE0}</a:tableStyleId>
              </a:tblPr>
              <a:tblGrid>
                <a:gridCol w="1128025">
                  <a:extLst>
                    <a:ext uri="{9D8B030D-6E8A-4147-A177-3AD203B41FA5}">
                      <a16:colId xmlns:a16="http://schemas.microsoft.com/office/drawing/2014/main" val="20000"/>
                    </a:ext>
                  </a:extLst>
                </a:gridCol>
                <a:gridCol w="3290400">
                  <a:extLst>
                    <a:ext uri="{9D8B030D-6E8A-4147-A177-3AD203B41FA5}">
                      <a16:colId xmlns:a16="http://schemas.microsoft.com/office/drawing/2014/main" val="20001"/>
                    </a:ext>
                  </a:extLst>
                </a:gridCol>
                <a:gridCol w="3285575">
                  <a:extLst>
                    <a:ext uri="{9D8B030D-6E8A-4147-A177-3AD203B41FA5}">
                      <a16:colId xmlns:a16="http://schemas.microsoft.com/office/drawing/2014/main" val="1210381044"/>
                    </a:ext>
                  </a:extLst>
                </a:gridCol>
              </a:tblGrid>
              <a:tr h="391150">
                <a:tc>
                  <a:txBody>
                    <a:bodyPr/>
                    <a:lstStyle/>
                    <a:p>
                      <a:pPr marL="0" lvl="0" indent="0" algn="ctr" rtl="0">
                        <a:spcBef>
                          <a:spcPts val="0"/>
                        </a:spcBef>
                        <a:spcAft>
                          <a:spcPts val="0"/>
                        </a:spcAft>
                        <a:buNone/>
                      </a:pPr>
                      <a:r>
                        <a:rPr lang="fr" sz="1200" dirty="0">
                          <a:solidFill>
                            <a:schemeClr val="bg1"/>
                          </a:solidFill>
                          <a:uFill>
                            <a:noFill/>
                          </a:uFill>
                          <a:latin typeface="Encode Sans SemiBold"/>
                          <a:ea typeface="Encode Sans SemiBold"/>
                          <a:cs typeface="Encode Sans SemiBold"/>
                          <a:sym typeface="Encode Sans SemiBold"/>
                        </a:rPr>
                        <a:t>MÔ HÌNH</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marR="0" lvl="0" indent="0" algn="ctr" rtl="0">
                        <a:lnSpc>
                          <a:spcPct val="100000"/>
                        </a:lnSpc>
                        <a:spcBef>
                          <a:spcPts val="0"/>
                        </a:spcBef>
                        <a:spcAft>
                          <a:spcPts val="0"/>
                        </a:spcAft>
                        <a:buClr>
                          <a:srgbClr val="000000"/>
                        </a:buClr>
                        <a:buFont typeface="Arial"/>
                        <a:buNone/>
                      </a:pPr>
                      <a:r>
                        <a:rPr lang="en-US" sz="1200" b="0" i="0" u="none" strike="noStrike" cap="none" dirty="0" err="1">
                          <a:solidFill>
                            <a:schemeClr val="bg1"/>
                          </a:solidFill>
                          <a:uFill>
                            <a:noFill/>
                          </a:uFill>
                          <a:latin typeface="Encode Sans SemiBold"/>
                          <a:ea typeface="Mulish"/>
                          <a:cs typeface="Mulish"/>
                          <a:sym typeface="Mulish"/>
                        </a:rPr>
                        <a:t>ƯU</a:t>
                      </a:r>
                      <a:r>
                        <a:rPr lang="en-US" sz="1200" b="0" i="0" u="none" strike="noStrike" cap="none" dirty="0">
                          <a:solidFill>
                            <a:schemeClr val="bg1"/>
                          </a:solidFill>
                          <a:uFill>
                            <a:noFill/>
                          </a:uFill>
                          <a:latin typeface="Encode Sans SemiBold"/>
                          <a:ea typeface="Mulish"/>
                          <a:cs typeface="Mulish"/>
                          <a:sym typeface="Mulish"/>
                        </a:rPr>
                        <a:t> </a:t>
                      </a:r>
                      <a:r>
                        <a:rPr lang="en-US" sz="1200" b="0" i="0" u="none" strike="noStrike" cap="none" dirty="0" err="1">
                          <a:solidFill>
                            <a:schemeClr val="bg1"/>
                          </a:solidFill>
                          <a:uFill>
                            <a:noFill/>
                          </a:uFill>
                          <a:latin typeface="Encode Sans SemiBold"/>
                          <a:ea typeface="Mulish"/>
                          <a:cs typeface="Mulish"/>
                          <a:sym typeface="Mulish"/>
                        </a:rPr>
                        <a:t>ĐIỂM</a:t>
                      </a:r>
                      <a:endParaRPr sz="1200" b="0" i="0" u="none" strike="noStrike" cap="none" dirty="0">
                        <a:solidFill>
                          <a:schemeClr val="bg1"/>
                        </a:solidFill>
                        <a:uFill>
                          <a:noFill/>
                        </a:uFill>
                        <a:latin typeface="Encode Sans SemiBold"/>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0" lvl="0" indent="0" algn="ctr" rtl="0">
                        <a:spcBef>
                          <a:spcPts val="0"/>
                        </a:spcBef>
                        <a:spcAft>
                          <a:spcPts val="1600"/>
                        </a:spcAft>
                        <a:buNone/>
                      </a:pPr>
                      <a:r>
                        <a:rPr lang="en-US" sz="1200" b="0" i="0" u="none" strike="noStrike" cap="none" dirty="0" err="1">
                          <a:solidFill>
                            <a:schemeClr val="bg1"/>
                          </a:solidFill>
                          <a:uFill>
                            <a:noFill/>
                          </a:uFill>
                          <a:latin typeface="Encode Sans SemiBold"/>
                          <a:ea typeface="Mulish"/>
                          <a:cs typeface="Mulish"/>
                          <a:sym typeface="Mulish"/>
                        </a:rPr>
                        <a:t>NHƯỢC</a:t>
                      </a:r>
                      <a:r>
                        <a:rPr lang="en-US" sz="1200" b="0" i="0" u="none" strike="noStrike" cap="none" dirty="0">
                          <a:solidFill>
                            <a:schemeClr val="bg1"/>
                          </a:solidFill>
                          <a:uFill>
                            <a:noFill/>
                          </a:uFill>
                          <a:latin typeface="Encode Sans SemiBold"/>
                          <a:ea typeface="Mulish"/>
                          <a:cs typeface="Mulish"/>
                          <a:sym typeface="Mulish"/>
                        </a:rPr>
                        <a:t> </a:t>
                      </a:r>
                      <a:r>
                        <a:rPr lang="en-US" sz="1200" b="0" i="0" u="none" strike="noStrike" cap="none" dirty="0" err="1">
                          <a:solidFill>
                            <a:schemeClr val="bg1"/>
                          </a:solidFill>
                          <a:uFill>
                            <a:noFill/>
                          </a:uFill>
                          <a:latin typeface="Encode Sans SemiBold"/>
                          <a:ea typeface="Mulish"/>
                          <a:cs typeface="Mulish"/>
                          <a:sym typeface="Mulish"/>
                        </a:rPr>
                        <a:t>ĐIỂM</a:t>
                      </a:r>
                      <a:endParaRPr sz="1200" b="0" i="0" u="none" strike="noStrike" cap="none" dirty="0">
                        <a:solidFill>
                          <a:schemeClr val="bg1"/>
                        </a:solidFill>
                        <a:uFill>
                          <a:noFill/>
                        </a:uFill>
                        <a:latin typeface="Encode Sans SemiBold"/>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5675">
                <a:tc>
                  <a:txBody>
                    <a:bodyPr/>
                    <a:lstStyle/>
                    <a:p>
                      <a:pPr marL="0" lvl="0" indent="0" algn="ctr" rtl="0">
                        <a:spcBef>
                          <a:spcPts val="0"/>
                        </a:spcBef>
                        <a:spcAft>
                          <a:spcPts val="0"/>
                        </a:spcAft>
                        <a:buNone/>
                      </a:pPr>
                      <a:r>
                        <a:rPr lang="fr" sz="1200" dirty="0">
                          <a:solidFill>
                            <a:schemeClr val="bg1"/>
                          </a:solidFill>
                          <a:uFill>
                            <a:noFill/>
                          </a:uFill>
                          <a:latin typeface="Encode Sans SemiBold"/>
                          <a:ea typeface="Encode Sans SemiBold"/>
                          <a:cs typeface="Encode Sans SemiBold"/>
                          <a:sym typeface="Encode Sans SemiBold"/>
                        </a:rPr>
                        <a:t>VGG16</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lvl="0" indent="-171450" algn="l" rtl="0">
                        <a:lnSpc>
                          <a:spcPct val="120000"/>
                        </a:lnSpc>
                        <a:spcBef>
                          <a:spcPts val="0"/>
                        </a:spcBef>
                        <a:spcAft>
                          <a:spcPts val="0"/>
                        </a:spcAft>
                        <a:buFont typeface="Arial" panose="020B0604020202020204" pitchFamily="34" charset="0"/>
                        <a:buChar char="•"/>
                      </a:pPr>
                      <a:r>
                        <a:rPr lang="vi-VN" sz="1200" dirty="0">
                          <a:solidFill>
                            <a:schemeClr val="bg1"/>
                          </a:solidFill>
                          <a:latin typeface="Mulish"/>
                          <a:ea typeface="Mulish"/>
                          <a:cs typeface="Mulish"/>
                          <a:sym typeface="Mulish"/>
                        </a:rPr>
                        <a:t>Kiến trúc đơn giản và nhất quán</a:t>
                      </a:r>
                      <a:r>
                        <a:rPr lang="en-US" sz="1200"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Font typeface="Arial" panose="020B0604020202020204" pitchFamily="34" charset="0"/>
                        <a:buChar char="•"/>
                      </a:pPr>
                      <a:r>
                        <a:rPr lang="en-US" sz="1200" dirty="0" err="1">
                          <a:solidFill>
                            <a:schemeClr val="bg1"/>
                          </a:solidFill>
                          <a:latin typeface="Mulish"/>
                          <a:ea typeface="Mulish"/>
                          <a:cs typeface="Mulish"/>
                          <a:sym typeface="Mulish"/>
                        </a:rPr>
                        <a:t>Hiệu</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suất</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cao</a:t>
                      </a:r>
                      <a:r>
                        <a:rPr lang="en-US" sz="1200"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Font typeface="Arial" panose="020B0604020202020204" pitchFamily="34" charset="0"/>
                        <a:buChar char="•"/>
                      </a:pPr>
                      <a:r>
                        <a:rPr lang="en-US" sz="1200" dirty="0" err="1">
                          <a:solidFill>
                            <a:schemeClr val="bg1"/>
                          </a:solidFill>
                          <a:latin typeface="Mulish"/>
                          <a:ea typeface="Mulish"/>
                          <a:cs typeface="Mulish"/>
                          <a:sym typeface="Mulish"/>
                        </a:rPr>
                        <a:t>Khả</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năng</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tổng</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quát</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hóa</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tốt</a:t>
                      </a:r>
                      <a:r>
                        <a:rPr lang="en-US" sz="1200"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Font typeface="Arial" panose="020B0604020202020204" pitchFamily="34" charset="0"/>
                        <a:buChar char="•"/>
                      </a:pPr>
                      <a:r>
                        <a:rPr lang="en-US" sz="1200" dirty="0" err="1">
                          <a:solidFill>
                            <a:schemeClr val="bg1"/>
                          </a:solidFill>
                          <a:latin typeface="Mulish"/>
                          <a:ea typeface="Mulish"/>
                          <a:cs typeface="Mulish"/>
                          <a:sym typeface="Mulish"/>
                        </a:rPr>
                        <a:t>Dễ</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dàng</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áp</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dụng</a:t>
                      </a:r>
                      <a:r>
                        <a:rPr lang="en-US" sz="1200" dirty="0">
                          <a:solidFill>
                            <a:schemeClr val="bg1"/>
                          </a:solidFill>
                          <a:latin typeface="Mulish"/>
                          <a:ea typeface="Mulish"/>
                          <a:cs typeface="Mulish"/>
                          <a:sym typeface="Mulish"/>
                        </a:rPr>
                        <a:t> Transfer Learning.</a:t>
                      </a:r>
                      <a:endParaRPr sz="1200" dirty="0">
                        <a:solidFill>
                          <a:schemeClr val="bg1"/>
                        </a:solidFill>
                        <a:latin typeface="Mulish"/>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vi-VN" sz="1200" dirty="0">
                          <a:solidFill>
                            <a:schemeClr val="bg1"/>
                          </a:solidFill>
                          <a:latin typeface="Mulish"/>
                          <a:ea typeface="Mulish"/>
                          <a:cs typeface="Mulish"/>
                          <a:sym typeface="Mulish"/>
                        </a:rPr>
                        <a:t>Kích </a:t>
                      </a:r>
                      <a:r>
                        <a:rPr lang="vi-VN" sz="1200" b="0" i="0" u="none" strike="noStrike" cap="none" dirty="0">
                          <a:solidFill>
                            <a:schemeClr val="bg1"/>
                          </a:solidFill>
                          <a:latin typeface="Mulish"/>
                          <a:ea typeface="Mulish"/>
                          <a:cs typeface="Mulish"/>
                          <a:sym typeface="Mulish"/>
                        </a:rPr>
                        <a:t>thước mô hình lớn</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Khả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năng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mở</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rộng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hạn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chế</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Không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hiệu</a:t>
                      </a:r>
                      <a:r>
                        <a:rPr lang="en-US" sz="1200" b="0" i="0" u="none" strike="noStrike" cap="none"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quả</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về</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mặt</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tài</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nguyên</a:t>
                      </a:r>
                      <a:r>
                        <a:rPr lang="en-US" sz="1200" dirty="0">
                          <a:solidFill>
                            <a:schemeClr val="bg1"/>
                          </a:solidFill>
                          <a:latin typeface="Mulish"/>
                          <a:ea typeface="Mulish"/>
                          <a:cs typeface="Mulish"/>
                          <a:sym typeface="Mulish"/>
                        </a:rPr>
                        <a:t>.</a:t>
                      </a:r>
                      <a:endParaRPr sz="1200" dirty="0">
                        <a:solidFill>
                          <a:schemeClr val="bg1"/>
                        </a:solidFill>
                        <a:latin typeface="Mulish"/>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2125">
                <a:tc>
                  <a:txBody>
                    <a:bodyPr/>
                    <a:lstStyle/>
                    <a:p>
                      <a:pPr marL="0" lvl="0" indent="0" algn="ctr" rtl="0">
                        <a:spcBef>
                          <a:spcPts val="0"/>
                        </a:spcBef>
                        <a:spcAft>
                          <a:spcPts val="0"/>
                        </a:spcAft>
                        <a:buNone/>
                      </a:pPr>
                      <a:r>
                        <a:rPr lang="en-US" sz="1200" dirty="0" err="1">
                          <a:solidFill>
                            <a:schemeClr val="bg1"/>
                          </a:solidFill>
                          <a:latin typeface="Encode Sans SemiBold"/>
                          <a:ea typeface="Encode Sans SemiBold"/>
                          <a:cs typeface="Encode Sans SemiBold"/>
                          <a:sym typeface="Encode Sans SemiBold"/>
                        </a:rPr>
                        <a:t>ResNet50</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Khả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năng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hiệu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quả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trên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các</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bộ</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dữ</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liệu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lớn</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Khả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năng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học</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sâu</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Dễ</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huấn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luyện</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Tính</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tổng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quát</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hóa</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cao</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Sử</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dụng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hiệu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quả</a:t>
                      </a:r>
                      <a:r>
                        <a:rPr lang="en-US" sz="1200" b="0" i="0" u="none" strike="noStrike" cap="none"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tài</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nguyên</a:t>
                      </a:r>
                      <a:r>
                        <a:rPr lang="en-US" sz="1200" dirty="0">
                          <a:solidFill>
                            <a:schemeClr val="bg1"/>
                          </a:solidFill>
                          <a:latin typeface="Mulish"/>
                          <a:ea typeface="Mulish"/>
                          <a:cs typeface="Mulish"/>
                          <a:sym typeface="Mulish"/>
                        </a:rPr>
                        <a:t>.</a:t>
                      </a:r>
                      <a:endParaRPr sz="1200" dirty="0">
                        <a:solidFill>
                          <a:schemeClr val="bg1"/>
                        </a:solidFill>
                        <a:latin typeface="Mulish"/>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Tính</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tài</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nguyên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yêu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cầu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cao</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Độ</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phức</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tạp</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cao</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Đòi</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hỏi</a:t>
                      </a:r>
                      <a:r>
                        <a:rPr lang="en-US" sz="1200" b="0" i="0" u="none" strike="noStrike" cap="none"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dữ</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liệu</a:t>
                      </a:r>
                      <a:r>
                        <a:rPr lang="en-US" sz="1200" dirty="0">
                          <a:solidFill>
                            <a:schemeClr val="bg1"/>
                          </a:solidFill>
                          <a:latin typeface="Mulish"/>
                          <a:ea typeface="Mulish"/>
                          <a:cs typeface="Mulish"/>
                          <a:sym typeface="Mulish"/>
                        </a:rPr>
                        <a:t> </a:t>
                      </a:r>
                      <a:r>
                        <a:rPr lang="en-US" sz="1200" dirty="0" err="1">
                          <a:solidFill>
                            <a:schemeClr val="bg1"/>
                          </a:solidFill>
                          <a:latin typeface="Mulish"/>
                          <a:ea typeface="Mulish"/>
                          <a:cs typeface="Mulish"/>
                          <a:sym typeface="Mulish"/>
                        </a:rPr>
                        <a:t>lớn</a:t>
                      </a:r>
                      <a:r>
                        <a:rPr lang="en-US" sz="1200" dirty="0">
                          <a:solidFill>
                            <a:schemeClr val="bg1"/>
                          </a:solidFill>
                          <a:latin typeface="Mulish"/>
                          <a:ea typeface="Mulish"/>
                          <a:cs typeface="Mulish"/>
                          <a:sym typeface="Mulish"/>
                        </a:rPr>
                        <a:t>.</a:t>
                      </a:r>
                    </a:p>
                    <a:p>
                      <a:pPr marL="171450" marR="0" lvl="0" indent="-171450" algn="l" defTabSz="914400" rtl="0" eaLnBrk="1" fontAlgn="auto" latinLnBrk="0" hangingPunct="1">
                        <a:lnSpc>
                          <a:spcPct val="120000"/>
                        </a:lnSpc>
                        <a:spcBef>
                          <a:spcPts val="0"/>
                        </a:spcBef>
                        <a:spcAft>
                          <a:spcPts val="0"/>
                        </a:spcAft>
                        <a:buClr>
                          <a:srgbClr val="000000"/>
                        </a:buClr>
                        <a:buSzTx/>
                        <a:buFont typeface="Arial" panose="020B0604020202020204" pitchFamily="34" charset="0"/>
                        <a:buChar char="•"/>
                        <a:tabLst/>
                        <a:defRPr/>
                      </a:pPr>
                      <a:r>
                        <a:rPr lang="vi-VN" sz="1200" b="0" i="0" u="none" strike="noStrike" cap="none" dirty="0">
                          <a:solidFill>
                            <a:schemeClr val="bg1"/>
                          </a:solidFill>
                          <a:latin typeface="Mulish"/>
                          <a:ea typeface="Mulish"/>
                          <a:cs typeface="Mulish"/>
                          <a:sym typeface="Mulish"/>
                        </a:rPr>
                        <a:t>Thời gian huấn luyện lâu hơn</a:t>
                      </a:r>
                      <a:r>
                        <a:rPr lang="en-US" sz="1200" b="0" i="0" u="none" strike="noStrike" cap="none">
                          <a:solidFill>
                            <a:schemeClr val="bg1"/>
                          </a:solidFill>
                          <a:latin typeface="Mulish"/>
                          <a:ea typeface="Mulish"/>
                          <a:cs typeface="Mulish"/>
                          <a:sym typeface="Mulish"/>
                        </a:rPr>
                        <a:t>.</a:t>
                      </a: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95675">
                <a:tc>
                  <a:txBody>
                    <a:bodyPr/>
                    <a:lstStyle/>
                    <a:p>
                      <a:pPr marL="0" lvl="0" indent="0" algn="ctr" rtl="0">
                        <a:spcBef>
                          <a:spcPts val="0"/>
                        </a:spcBef>
                        <a:spcAft>
                          <a:spcPts val="0"/>
                        </a:spcAft>
                        <a:buNone/>
                      </a:pPr>
                      <a:r>
                        <a:rPr lang="fr" sz="1200" dirty="0">
                          <a:solidFill>
                            <a:schemeClr val="bg1"/>
                          </a:solidFill>
                          <a:uFill>
                            <a:noFill/>
                          </a:uFill>
                          <a:latin typeface="Encode Sans SemiBold"/>
                          <a:ea typeface="Encode Sans SemiBold"/>
                          <a:cs typeface="Encode Sans SemiBold"/>
                          <a:sym typeface="Encode Sans SemiBold"/>
                        </a:rPr>
                        <a:t>Xception</a:t>
                      </a:r>
                      <a:endParaRPr sz="1200" dirty="0">
                        <a:solidFill>
                          <a:schemeClr val="bg1"/>
                        </a:solidFill>
                        <a:latin typeface="Encode Sans SemiBold"/>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vi-VN" sz="1200" dirty="0">
                          <a:solidFill>
                            <a:schemeClr val="bg1"/>
                          </a:solidFill>
                          <a:latin typeface="Mulish"/>
                          <a:ea typeface="Mulish"/>
                          <a:cs typeface="Mulish"/>
                          <a:sym typeface="Mulish"/>
                        </a:rPr>
                        <a:t>Hiệu suất </a:t>
                      </a:r>
                      <a:r>
                        <a:rPr lang="en-US" sz="1200" b="0" i="0" u="none" strike="noStrike" cap="none" dirty="0" err="1">
                          <a:solidFill>
                            <a:schemeClr val="bg1"/>
                          </a:solidFill>
                          <a:latin typeface="Mulish"/>
                          <a:ea typeface="Mulish"/>
                          <a:cs typeface="Mulish"/>
                          <a:sym typeface="Mulish"/>
                        </a:rPr>
                        <a:t>có</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cải</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thiện</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vi-VN" sz="1200" b="0" i="0" u="none" strike="noStrike" cap="none" dirty="0">
                          <a:solidFill>
                            <a:schemeClr val="bg1"/>
                          </a:solidFill>
                          <a:latin typeface="Mulish"/>
                          <a:ea typeface="Mulish"/>
                          <a:cs typeface="Mulish"/>
                          <a:sym typeface="Mulish"/>
                        </a:rPr>
                        <a:t>Giảm số lượng tham số</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Tăng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tốc</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độ</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huấn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luyện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và</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suy</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luận</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Tính</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linh</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hoạt</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Khả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năng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tổng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quát</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hóa</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tốt</a:t>
                      </a:r>
                      <a:r>
                        <a:rPr lang="en-US" sz="1200" b="0" i="0" u="none" strike="noStrike" cap="none" dirty="0">
                          <a:solidFill>
                            <a:schemeClr val="bg1"/>
                          </a:solidFill>
                          <a:latin typeface="Mulish"/>
                          <a:ea typeface="Mulish"/>
                          <a:cs typeface="Mulish"/>
                          <a:sym typeface="Mulish"/>
                        </a:rPr>
                        <a:t>. </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vi-VN" sz="1200" b="0" i="0" u="none" strike="noStrike" cap="none" dirty="0">
                          <a:solidFill>
                            <a:schemeClr val="bg1"/>
                          </a:solidFill>
                          <a:latin typeface="Mulish"/>
                          <a:ea typeface="Mulish"/>
                          <a:cs typeface="Mulish"/>
                          <a:sym typeface="Mulish"/>
                        </a:rPr>
                        <a:t>Tối ưu hóa sử dụng tài nguyên phần cứng</a:t>
                      </a:r>
                      <a:r>
                        <a:rPr lang="en-US" sz="1200" b="0" i="0" u="none" strike="noStrike" cap="none" dirty="0">
                          <a:solidFill>
                            <a:schemeClr val="bg1"/>
                          </a:solidFill>
                          <a:latin typeface="Mulish"/>
                          <a:ea typeface="Mulish"/>
                          <a:cs typeface="Mulish"/>
                          <a:sym typeface="Mulish"/>
                        </a:rPr>
                        <a:t>.</a:t>
                      </a:r>
                      <a:endParaRPr sz="1200" b="0" i="0" u="none" strike="noStrike" cap="none" dirty="0">
                        <a:solidFill>
                          <a:schemeClr val="bg1"/>
                        </a:solidFill>
                        <a:latin typeface="Mulish"/>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a:txBody>
                    <a:bodyPr/>
                    <a:lstStyle/>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dirty="0" err="1">
                          <a:solidFill>
                            <a:schemeClr val="bg1"/>
                          </a:solidFill>
                          <a:latin typeface="Mulish"/>
                          <a:ea typeface="Mulish"/>
                          <a:cs typeface="Mulish"/>
                          <a:sym typeface="Mulish"/>
                        </a:rPr>
                        <a:t>Độ</a:t>
                      </a:r>
                      <a:r>
                        <a:rPr lang="en-US" sz="1200"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phức</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tạp</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tính</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toán</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cao</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Yêu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cầu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về</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bộ</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nhớ</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cao</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Khả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năng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không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hiệu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quả</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với</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dữ</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liệu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nhỏ</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en-US" sz="1200" b="0" i="0" u="none" strike="noStrike" cap="none" dirty="0" err="1">
                          <a:solidFill>
                            <a:schemeClr val="bg1"/>
                          </a:solidFill>
                          <a:latin typeface="Mulish"/>
                          <a:ea typeface="Mulish"/>
                          <a:cs typeface="Mulish"/>
                          <a:sym typeface="Mulish"/>
                        </a:rPr>
                        <a:t>Độ</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phức</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tạp</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trong</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thiết</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kế</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và</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điều</a:t>
                      </a:r>
                      <a:r>
                        <a:rPr lang="en-US" sz="1200" b="0" i="0" u="none" strike="noStrike" cap="none" dirty="0">
                          <a:solidFill>
                            <a:schemeClr val="bg1"/>
                          </a:solidFill>
                          <a:latin typeface="Mulish"/>
                          <a:ea typeface="Mulish"/>
                          <a:cs typeface="Mulish"/>
                          <a:sym typeface="Mulish"/>
                        </a:rPr>
                        <a:t> </a:t>
                      </a:r>
                      <a:r>
                        <a:rPr lang="en-US" sz="1200" b="0" i="0" u="none" strike="noStrike" cap="none" dirty="0" err="1">
                          <a:solidFill>
                            <a:schemeClr val="bg1"/>
                          </a:solidFill>
                          <a:latin typeface="Mulish"/>
                          <a:ea typeface="Mulish"/>
                          <a:cs typeface="Mulish"/>
                          <a:sym typeface="Mulish"/>
                        </a:rPr>
                        <a:t>chỉnh</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vi-VN" sz="1200" b="0" i="0" u="none" strike="noStrike" cap="none" dirty="0">
                          <a:solidFill>
                            <a:schemeClr val="bg1"/>
                          </a:solidFill>
                          <a:latin typeface="Mulish"/>
                          <a:ea typeface="Mulish"/>
                          <a:cs typeface="Mulish"/>
                          <a:sym typeface="Mulish"/>
                        </a:rPr>
                        <a:t>Thời gian huấn luyện lâu hơn</a:t>
                      </a:r>
                      <a:r>
                        <a:rPr lang="en-US" sz="1200" b="0" i="0" u="none" strike="noStrike" cap="none" dirty="0">
                          <a:solidFill>
                            <a:schemeClr val="bg1"/>
                          </a:solidFill>
                          <a:latin typeface="Mulish"/>
                          <a:ea typeface="Mulish"/>
                          <a:cs typeface="Mulish"/>
                          <a:sym typeface="Mulish"/>
                        </a:rPr>
                        <a:t>.</a:t>
                      </a:r>
                    </a:p>
                    <a:p>
                      <a:pPr marL="171450" marR="0" lvl="0" indent="-171450" algn="l" rtl="0">
                        <a:lnSpc>
                          <a:spcPct val="120000"/>
                        </a:lnSpc>
                        <a:spcBef>
                          <a:spcPts val="0"/>
                        </a:spcBef>
                        <a:spcAft>
                          <a:spcPts val="0"/>
                        </a:spcAft>
                        <a:buClr>
                          <a:srgbClr val="000000"/>
                        </a:buClr>
                        <a:buFont typeface="Arial" panose="020B0604020202020204" pitchFamily="34" charset="0"/>
                        <a:buChar char="•"/>
                      </a:pPr>
                      <a:r>
                        <a:rPr lang="vi-VN" sz="1200" b="0" i="0" u="none" strike="noStrike" cap="none" dirty="0">
                          <a:solidFill>
                            <a:schemeClr val="bg1"/>
                          </a:solidFill>
                          <a:latin typeface="Mulish"/>
                          <a:ea typeface="Mulish"/>
                          <a:cs typeface="Mulish"/>
                          <a:sym typeface="Mulish"/>
                        </a:rPr>
                        <a:t>Hiệu suất không tốt trong mọi trường hợp</a:t>
                      </a:r>
                      <a:r>
                        <a:rPr lang="en-US" sz="1200" b="0" i="0" u="none" strike="noStrike" cap="none" dirty="0">
                          <a:solidFill>
                            <a:schemeClr val="bg1"/>
                          </a:solidFill>
                          <a:latin typeface="Mulish"/>
                          <a:ea typeface="Mulish"/>
                          <a:cs typeface="Mulish"/>
                          <a:sym typeface="Mulish"/>
                        </a:rPr>
                        <a:t>.</a:t>
                      </a:r>
                      <a:endParaRPr sz="1200" b="0" i="0" u="none" strike="noStrike" cap="none" dirty="0">
                        <a:solidFill>
                          <a:schemeClr val="bg1"/>
                        </a:solidFill>
                        <a:latin typeface="Mulish"/>
                        <a:ea typeface="Mulish"/>
                        <a:cs typeface="Mulish"/>
                        <a:sym typeface="Mulish"/>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742827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80962" y="790333"/>
            <a:ext cx="69096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6.2 Kết luận</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46</a:t>
            </a:fld>
            <a:endParaRPr lang="en-US"/>
          </a:p>
        </p:txBody>
      </p:sp>
      <p:sp>
        <p:nvSpPr>
          <p:cNvPr id="4" name="Google Shape;234;p29">
            <a:extLst>
              <a:ext uri="{FF2B5EF4-FFF2-40B4-BE49-F238E27FC236}">
                <a16:creationId xmlns:a16="http://schemas.microsoft.com/office/drawing/2014/main" id="{94B9493C-AD25-A3AE-1DC9-4BB810465B6D}"/>
              </a:ext>
            </a:extLst>
          </p:cNvPr>
          <p:cNvSpPr txBox="1">
            <a:spLocks/>
          </p:cNvSpPr>
          <p:nvPr/>
        </p:nvSpPr>
        <p:spPr>
          <a:xfrm>
            <a:off x="780962" y="1551947"/>
            <a:ext cx="7582075" cy="2039606"/>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dirty="0"/>
              <a:t>Nhóm đã thành công xây dựng hệ thống tìm kiếm hình ảnh tương tự với hình ảnh đầu vào với hiệu suất cao.</a:t>
            </a:r>
          </a:p>
          <a:p>
            <a:pPr marL="285750" indent="-285750" algn="just">
              <a:lnSpc>
                <a:spcPct val="120000"/>
              </a:lnSpc>
            </a:pPr>
            <a:r>
              <a:rPr lang="vi-VN" sz="1400" dirty="0"/>
              <a:t>Các mô hình </a:t>
            </a:r>
            <a:r>
              <a:rPr lang="vi-VN" sz="1400"/>
              <a:t>pretrained mang </a:t>
            </a:r>
            <a:r>
              <a:rPr lang="vi-VN" sz="1400" dirty="0"/>
              <a:t>lại hiệu suất cao và giảm đáng tài nguyên. Học chuyển giao cải thiện tốt khả năng trích xuất đặc trưng, tăng cường tổng quát hóa và giảm nguy cơ overfitting, làm mô hình trở nên ổn định và đáng tin </a:t>
            </a:r>
            <a:r>
              <a:rPr lang="vi-VN" sz="1400"/>
              <a:t>cậy.</a:t>
            </a:r>
            <a:endParaRPr lang="vi-VN" sz="1400" dirty="0"/>
          </a:p>
        </p:txBody>
      </p:sp>
    </p:spTree>
    <p:extLst>
      <p:ext uri="{BB962C8B-B14F-4D97-AF65-F5344CB8AC3E}">
        <p14:creationId xmlns:p14="http://schemas.microsoft.com/office/powerpoint/2010/main" val="34068896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33"/>
          <p:cNvSpPr txBox="1">
            <a:spLocks noGrp="1"/>
          </p:cNvSpPr>
          <p:nvPr>
            <p:ph type="title"/>
          </p:nvPr>
        </p:nvSpPr>
        <p:spPr>
          <a:xfrm>
            <a:off x="780962" y="1035133"/>
            <a:ext cx="6909625"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6.3 Hướng phát triển</a:t>
            </a:r>
            <a:endParaRPr dirty="0"/>
          </a:p>
        </p:txBody>
      </p:sp>
      <p:sp>
        <p:nvSpPr>
          <p:cNvPr id="2" name="Slide Number Placeholder 1">
            <a:extLst>
              <a:ext uri="{FF2B5EF4-FFF2-40B4-BE49-F238E27FC236}">
                <a16:creationId xmlns:a16="http://schemas.microsoft.com/office/drawing/2014/main" id="{EC6921A0-A0C7-1904-C67E-3D8134EAF365}"/>
              </a:ext>
            </a:extLst>
          </p:cNvPr>
          <p:cNvSpPr>
            <a:spLocks noGrp="1"/>
          </p:cNvSpPr>
          <p:nvPr>
            <p:ph type="sldNum" sz="quarter" idx="10"/>
          </p:nvPr>
        </p:nvSpPr>
        <p:spPr/>
        <p:txBody>
          <a:bodyPr/>
          <a:lstStyle/>
          <a:p>
            <a:fld id="{F83997F8-C91B-4E09-A065-C8C07DC9F109}" type="slidenum">
              <a:rPr lang="en-US" smtClean="0"/>
              <a:pPr/>
              <a:t>47</a:t>
            </a:fld>
            <a:endParaRPr lang="en-US"/>
          </a:p>
        </p:txBody>
      </p:sp>
      <p:sp>
        <p:nvSpPr>
          <p:cNvPr id="4" name="Google Shape;234;p29">
            <a:extLst>
              <a:ext uri="{FF2B5EF4-FFF2-40B4-BE49-F238E27FC236}">
                <a16:creationId xmlns:a16="http://schemas.microsoft.com/office/drawing/2014/main" id="{94B9493C-AD25-A3AE-1DC9-4BB810465B6D}"/>
              </a:ext>
            </a:extLst>
          </p:cNvPr>
          <p:cNvSpPr txBox="1">
            <a:spLocks/>
          </p:cNvSpPr>
          <p:nvPr/>
        </p:nvSpPr>
        <p:spPr>
          <a:xfrm>
            <a:off x="780962" y="1826584"/>
            <a:ext cx="7582075" cy="1400053"/>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285750" indent="-285750" algn="just">
              <a:lnSpc>
                <a:spcPct val="120000"/>
              </a:lnSpc>
            </a:pPr>
            <a:r>
              <a:rPr lang="vi-VN" sz="1400"/>
              <a:t>Thử </a:t>
            </a:r>
            <a:r>
              <a:rPr lang="vi-VN" sz="1400" dirty="0"/>
              <a:t>nghiệm các mô hình pretrained khác nhau như EfficientNet và MobileNet. </a:t>
            </a:r>
          </a:p>
          <a:p>
            <a:pPr marL="285750" indent="-285750" algn="just">
              <a:lnSpc>
                <a:spcPct val="120000"/>
              </a:lnSpc>
            </a:pPr>
            <a:r>
              <a:rPr lang="vi-VN" sz="1400" dirty="0"/>
              <a:t>Thử nghiệm các phương pháp đo lường độ tương đồng như cosine similarity để đánh giá hiệu suất hệ thống.</a:t>
            </a:r>
          </a:p>
        </p:txBody>
      </p:sp>
    </p:spTree>
    <p:extLst>
      <p:ext uri="{BB962C8B-B14F-4D97-AF65-F5344CB8AC3E}">
        <p14:creationId xmlns:p14="http://schemas.microsoft.com/office/powerpoint/2010/main" val="261944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flipH="1">
            <a:off x="6275664" y="-660563"/>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solidFill>
                  <a:schemeClr val="tx1"/>
                </a:solidFill>
              </a:rPr>
              <a:pPr/>
              <a:t>48</a:t>
            </a:fld>
            <a:endParaRPr lang="en-US" dirty="0">
              <a:solidFill>
                <a:schemeClr val="tx1"/>
              </a:solidFill>
            </a:endParaRPr>
          </a:p>
        </p:txBody>
      </p:sp>
      <p:sp>
        <p:nvSpPr>
          <p:cNvPr id="8" name="Google Shape;630;p45">
            <a:extLst>
              <a:ext uri="{FF2B5EF4-FFF2-40B4-BE49-F238E27FC236}">
                <a16:creationId xmlns:a16="http://schemas.microsoft.com/office/drawing/2014/main" id="{0E4C1D53-4655-0A81-CBD0-A774B22A4B05}"/>
              </a:ext>
            </a:extLst>
          </p:cNvPr>
          <p:cNvSpPr txBox="1">
            <a:spLocks/>
          </p:cNvSpPr>
          <p:nvPr/>
        </p:nvSpPr>
        <p:spPr>
          <a:xfrm>
            <a:off x="816888" y="951273"/>
            <a:ext cx="5368933" cy="2052876"/>
          </a:xfrm>
          <a:prstGeom prst="rect">
            <a:avLst/>
          </a:prstGeom>
          <a:noFill/>
          <a:ln>
            <a:noFill/>
          </a:ln>
        </p:spPr>
        <p:txBody>
          <a:bodyPr spcFirstLastPara="1" wrap="square" lIns="36000" tIns="36000" rIns="36000" bIns="3600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600"/>
              <a:buFont typeface="Encode Sans SemiBold"/>
              <a:buNone/>
              <a:defRPr sz="4800" b="0" i="0" u="none" strike="noStrike" cap="none">
                <a:solidFill>
                  <a:schemeClr val="bg1"/>
                </a:solidFill>
                <a:latin typeface="Encode Sans SemiBold"/>
                <a:ea typeface="Encode Sans SemiBold"/>
                <a:cs typeface="Encode Sans SemiBold"/>
                <a:sym typeface="Encode Sans SemiBold"/>
              </a:defRPr>
            </a:lvl1pPr>
            <a:lvl2pPr marR="0" lvl="1"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2pPr>
            <a:lvl3pPr marR="0" lvl="2"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3pPr>
            <a:lvl4pPr marR="0" lvl="3"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4pPr>
            <a:lvl5pPr marR="0" lvl="4"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5pPr>
            <a:lvl6pPr marR="0" lvl="5"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6pPr>
            <a:lvl7pPr marR="0" lvl="6"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7pPr>
            <a:lvl8pPr marR="0" lvl="7"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8pPr>
            <a:lvl9pPr marR="0" lvl="8" algn="ctr" rtl="0">
              <a:lnSpc>
                <a:spcPct val="100000"/>
              </a:lnSpc>
              <a:spcBef>
                <a:spcPts val="0"/>
              </a:spcBef>
              <a:spcAft>
                <a:spcPts val="0"/>
              </a:spcAft>
              <a:buClr>
                <a:schemeClr val="dk1"/>
              </a:buClr>
              <a:buSzPts val="3600"/>
              <a:buFont typeface="Encode Sans SemiBold"/>
              <a:buNone/>
              <a:defRPr sz="3600" b="0" i="0" u="none" strike="noStrike" cap="none">
                <a:solidFill>
                  <a:schemeClr val="dk1"/>
                </a:solidFill>
                <a:latin typeface="Encode Sans SemiBold"/>
                <a:ea typeface="Encode Sans SemiBold"/>
                <a:cs typeface="Encode Sans SemiBold"/>
                <a:sym typeface="Encode Sans SemiBold"/>
              </a:defRPr>
            </a:lvl9pPr>
          </a:lstStyle>
          <a:p>
            <a:pPr algn="r"/>
            <a:r>
              <a:rPr lang="vi-VN" sz="4400"/>
              <a:t>CẢM ƠN THẦY VÀ CÁC BẠN ĐÃ CHÚ Ý LẮNG NGHE!</a:t>
            </a:r>
            <a:endParaRPr lang="vi-VN" sz="4400" dirty="0"/>
          </a:p>
        </p:txBody>
      </p:sp>
      <p:cxnSp>
        <p:nvCxnSpPr>
          <p:cNvPr id="9" name="Google Shape;636;p45">
            <a:extLst>
              <a:ext uri="{FF2B5EF4-FFF2-40B4-BE49-F238E27FC236}">
                <a16:creationId xmlns:a16="http://schemas.microsoft.com/office/drawing/2014/main" id="{78503CB2-E010-564A-9D19-8715D7C41C29}"/>
              </a:ext>
            </a:extLst>
          </p:cNvPr>
          <p:cNvCxnSpPr/>
          <p:nvPr/>
        </p:nvCxnSpPr>
        <p:spPr>
          <a:xfrm>
            <a:off x="5308564" y="3635843"/>
            <a:ext cx="735300" cy="0"/>
          </a:xfrm>
          <a:prstGeom prst="straightConnector1">
            <a:avLst/>
          </a:prstGeom>
          <a:noFill/>
          <a:ln w="9525" cap="flat" cmpd="sng">
            <a:solidFill>
              <a:schemeClr val="bg1"/>
            </a:solidFill>
            <a:prstDash val="solid"/>
            <a:round/>
            <a:headEnd type="none" w="med" len="med"/>
            <a:tailEnd type="none" w="med" len="med"/>
          </a:ln>
        </p:spPr>
      </p:cxnSp>
      <p:grpSp>
        <p:nvGrpSpPr>
          <p:cNvPr id="10" name="Google Shape;7547;p64">
            <a:extLst>
              <a:ext uri="{FF2B5EF4-FFF2-40B4-BE49-F238E27FC236}">
                <a16:creationId xmlns:a16="http://schemas.microsoft.com/office/drawing/2014/main" id="{777DD083-5278-9F02-70E3-0F4EA5331785}"/>
              </a:ext>
            </a:extLst>
          </p:cNvPr>
          <p:cNvGrpSpPr>
            <a:grpSpLocks noChangeAspect="1"/>
          </p:cNvGrpSpPr>
          <p:nvPr/>
        </p:nvGrpSpPr>
        <p:grpSpPr>
          <a:xfrm>
            <a:off x="5723824" y="3330639"/>
            <a:ext cx="320040" cy="225428"/>
            <a:chOff x="-1199300" y="3279250"/>
            <a:chExt cx="293025" cy="206400"/>
          </a:xfrm>
          <a:solidFill>
            <a:schemeClr val="bg1"/>
          </a:solidFill>
        </p:grpSpPr>
        <p:sp>
          <p:nvSpPr>
            <p:cNvPr id="11" name="Google Shape;7548;p64">
              <a:extLst>
                <a:ext uri="{FF2B5EF4-FFF2-40B4-BE49-F238E27FC236}">
                  <a16:creationId xmlns:a16="http://schemas.microsoft.com/office/drawing/2014/main" id="{8F2FD00F-9E4B-68A7-27BE-E8675F1E332A}"/>
                </a:ext>
              </a:extLst>
            </p:cNvPr>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549;p64">
              <a:extLst>
                <a:ext uri="{FF2B5EF4-FFF2-40B4-BE49-F238E27FC236}">
                  <a16:creationId xmlns:a16="http://schemas.microsoft.com/office/drawing/2014/main" id="{0C015856-7476-4B5B-159C-184ED47EE9A3}"/>
                </a:ext>
              </a:extLst>
            </p:cNvPr>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550;p64">
              <a:extLst>
                <a:ext uri="{FF2B5EF4-FFF2-40B4-BE49-F238E27FC236}">
                  <a16:creationId xmlns:a16="http://schemas.microsoft.com/office/drawing/2014/main" id="{14F7898A-EBE3-B2F9-DADB-574E0C610FF7}"/>
                </a:ext>
              </a:extLst>
            </p:cNvPr>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551;p64">
              <a:extLst>
                <a:ext uri="{FF2B5EF4-FFF2-40B4-BE49-F238E27FC236}">
                  <a16:creationId xmlns:a16="http://schemas.microsoft.com/office/drawing/2014/main" id="{D91EC9BC-9809-8741-F049-D2B98CD60CB8}"/>
                </a:ext>
              </a:extLst>
            </p:cNvPr>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 name="Google Shape;234;p29">
            <a:extLst>
              <a:ext uri="{FF2B5EF4-FFF2-40B4-BE49-F238E27FC236}">
                <a16:creationId xmlns:a16="http://schemas.microsoft.com/office/drawing/2014/main" id="{8A6453B7-F5A7-6CAE-AB8B-A166FF130CD3}"/>
              </a:ext>
            </a:extLst>
          </p:cNvPr>
          <p:cNvSpPr txBox="1">
            <a:spLocks/>
          </p:cNvSpPr>
          <p:nvPr/>
        </p:nvSpPr>
        <p:spPr>
          <a:xfrm>
            <a:off x="1549345" y="3701718"/>
            <a:ext cx="4544771" cy="764312"/>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bg1"/>
              </a:buClr>
              <a:buSzPts val="1200"/>
              <a:buFont typeface="Mulish"/>
              <a:buChar char="●"/>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Char char="■"/>
              <a:defRPr sz="1200" b="0" i="0" u="none" strike="noStrike" cap="none">
                <a:solidFill>
                  <a:schemeClr val="dk1"/>
                </a:solidFill>
                <a:latin typeface="Mulish"/>
                <a:ea typeface="Mulish"/>
                <a:cs typeface="Mulish"/>
                <a:sym typeface="Mulish"/>
              </a:defRPr>
            </a:lvl9pPr>
          </a:lstStyle>
          <a:p>
            <a:pPr marL="0" indent="0" algn="r">
              <a:lnSpc>
                <a:spcPct val="120000"/>
              </a:lnSpc>
              <a:buNone/>
            </a:pPr>
            <a:r>
              <a:rPr lang="en-US" dirty="0">
                <a:hlinkClick r:id="rId4">
                  <a:extLst>
                    <a:ext uri="{A12FA001-AC4F-418D-AE19-62706E023703}">
                      <ahyp:hlinkClr xmlns:ahyp="http://schemas.microsoft.com/office/drawing/2018/hyperlinkcolor" val="tx"/>
                    </a:ext>
                  </a:extLst>
                </a:hlinkClick>
              </a:rPr>
              <a:t>21521200@gm.uit.edu.vn</a:t>
            </a:r>
            <a:endParaRPr lang="en-US" dirty="0"/>
          </a:p>
          <a:p>
            <a:pPr marL="0" indent="0" algn="r">
              <a:lnSpc>
                <a:spcPct val="120000"/>
              </a:lnSpc>
              <a:buNone/>
            </a:pPr>
            <a:r>
              <a:rPr lang="en-US" dirty="0">
                <a:hlinkClick r:id="rId5">
                  <a:extLst>
                    <a:ext uri="{A12FA001-AC4F-418D-AE19-62706E023703}">
                      <ahyp:hlinkClr xmlns:ahyp="http://schemas.microsoft.com/office/drawing/2018/hyperlinkcolor" val="tx"/>
                    </a:ext>
                  </a:extLst>
                </a:hlinkClick>
              </a:rPr>
              <a:t>21521211@gm.uit.edu.vn</a:t>
            </a:r>
            <a:endParaRPr lang="en-US" dirty="0"/>
          </a:p>
          <a:p>
            <a:pPr marL="0" indent="0" algn="r">
              <a:lnSpc>
                <a:spcPct val="120000"/>
              </a:lnSpc>
              <a:buNone/>
            </a:pPr>
            <a:r>
              <a:rPr lang="en-US" dirty="0">
                <a:hlinkClick r:id="rId6">
                  <a:extLst>
                    <a:ext uri="{A12FA001-AC4F-418D-AE19-62706E023703}">
                      <ahyp:hlinkClr xmlns:ahyp="http://schemas.microsoft.com/office/drawing/2018/hyperlinkcolor" val="tx"/>
                    </a:ext>
                  </a:extLst>
                </a:hlinkClick>
              </a:rPr>
              <a:t>21522730@gm.uit.edu.vn</a:t>
            </a:r>
            <a:endParaRPr lang="vi-VN" dirty="0"/>
          </a:p>
        </p:txBody>
      </p:sp>
    </p:spTree>
    <p:extLst>
      <p:ext uri="{BB962C8B-B14F-4D97-AF65-F5344CB8AC3E}">
        <p14:creationId xmlns:p14="http://schemas.microsoft.com/office/powerpoint/2010/main" val="3236501479"/>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27"/>
          <p:cNvSpPr txBox="1">
            <a:spLocks noGrp="1"/>
          </p:cNvSpPr>
          <p:nvPr>
            <p:ph type="title"/>
          </p:nvPr>
        </p:nvSpPr>
        <p:spPr>
          <a:xfrm>
            <a:off x="722400" y="357064"/>
            <a:ext cx="7699200"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en-US" dirty="0">
                <a:solidFill>
                  <a:schemeClr val="bg1"/>
                </a:solidFill>
              </a:rPr>
              <a:t>T</a:t>
            </a:r>
            <a:r>
              <a:rPr lang="fr" dirty="0">
                <a:solidFill>
                  <a:schemeClr val="bg1"/>
                </a:solidFill>
              </a:rPr>
              <a:t>ÀI LIỆU THAM KHẢO</a:t>
            </a:r>
            <a:endParaRPr dirty="0">
              <a:solidFill>
                <a:schemeClr val="bg1"/>
              </a:solidFill>
            </a:endParaRPr>
          </a:p>
        </p:txBody>
      </p:sp>
      <p:graphicFrame>
        <p:nvGraphicFramePr>
          <p:cNvPr id="196" name="Google Shape;196;p27"/>
          <p:cNvGraphicFramePr/>
          <p:nvPr>
            <p:extLst>
              <p:ext uri="{D42A27DB-BD31-4B8C-83A1-F6EECF244321}">
                <p14:modId xmlns:p14="http://schemas.microsoft.com/office/powerpoint/2010/main" val="3463062248"/>
              </p:ext>
            </p:extLst>
          </p:nvPr>
        </p:nvGraphicFramePr>
        <p:xfrm>
          <a:off x="717574" y="929764"/>
          <a:ext cx="7864825" cy="3638700"/>
        </p:xfrm>
        <a:graphic>
          <a:graphicData uri="http://schemas.openxmlformats.org/drawingml/2006/table">
            <a:tbl>
              <a:tblPr>
                <a:noFill/>
                <a:tableStyleId>{4CB1DFCC-7FA0-4AA5-A63C-E78873A45EE0}</a:tableStyleId>
              </a:tblPr>
              <a:tblGrid>
                <a:gridCol w="7864825">
                  <a:extLst>
                    <a:ext uri="{9D8B030D-6E8A-4147-A177-3AD203B41FA5}">
                      <a16:colId xmlns:a16="http://schemas.microsoft.com/office/drawing/2014/main" val="20000"/>
                    </a:ext>
                  </a:extLst>
                </a:gridCol>
              </a:tblGrid>
              <a:tr h="391150">
                <a:tc>
                  <a:txBody>
                    <a:bodyPr/>
                    <a:lstStyle/>
                    <a:p>
                      <a:pPr marL="0" lvl="0" indent="0" algn="l" rtl="0">
                        <a:lnSpc>
                          <a:spcPct val="120000"/>
                        </a:lnSpc>
                        <a:spcBef>
                          <a:spcPts val="0"/>
                        </a:spcBef>
                        <a:spcAft>
                          <a:spcPts val="0"/>
                        </a:spcAft>
                        <a:buNone/>
                      </a:pPr>
                      <a:r>
                        <a:rPr lang="en-US" sz="1000" b="1" i="1" dirty="0">
                          <a:solidFill>
                            <a:schemeClr val="bg1"/>
                          </a:solidFill>
                          <a:uFill>
                            <a:noFill/>
                          </a:uFill>
                          <a:latin typeface="Mulish" panose="020B0604020202020204" charset="0"/>
                          <a:ea typeface="Encode Sans SemiBold"/>
                          <a:cs typeface="Encode Sans SemiBold"/>
                          <a:sym typeface="Encode Sans SemiBold"/>
                        </a:rPr>
                        <a:t>F. Chollet. </a:t>
                      </a:r>
                      <a:r>
                        <a:rPr lang="en-US" sz="1000" i="1" dirty="0">
                          <a:solidFill>
                            <a:schemeClr val="bg1"/>
                          </a:solidFill>
                          <a:uFill>
                            <a:noFill/>
                          </a:uFill>
                          <a:latin typeface="Mulish" panose="020B0604020202020204" charset="0"/>
                          <a:ea typeface="Encode Sans SemiBold"/>
                          <a:cs typeface="Encode Sans SemiBold"/>
                          <a:sym typeface="Encode Sans SemiBold"/>
                        </a:rPr>
                        <a:t>2016. </a:t>
                      </a:r>
                      <a:r>
                        <a:rPr lang="en-US" sz="1000" i="1" dirty="0" err="1">
                          <a:solidFill>
                            <a:srgbClr val="0070C0"/>
                          </a:solidFill>
                          <a:uFill>
                            <a:noFill/>
                          </a:uFill>
                          <a:latin typeface="Mulish" panose="020B0604020202020204" charset="0"/>
                          <a:ea typeface="Encode Sans SemiBold"/>
                          <a:cs typeface="Encode Sans SemiBold"/>
                          <a:sym typeface="Encode Sans SemiBold"/>
                        </a:rPr>
                        <a:t>Xception</a:t>
                      </a:r>
                      <a:r>
                        <a:rPr lang="en-US" sz="1000" i="1" dirty="0">
                          <a:solidFill>
                            <a:srgbClr val="0070C0"/>
                          </a:solidFill>
                          <a:uFill>
                            <a:noFill/>
                          </a:uFill>
                          <a:latin typeface="Mulish" panose="020B0604020202020204" charset="0"/>
                          <a:ea typeface="Encode Sans SemiBold"/>
                          <a:cs typeface="Encode Sans SemiBold"/>
                          <a:sym typeface="Encode Sans SemiBold"/>
                        </a:rPr>
                        <a:t>: </a:t>
                      </a:r>
                      <a:r>
                        <a:rPr lang="en-US" sz="1000" i="1" dirty="0">
                          <a:solidFill>
                            <a:srgbClr val="0070C0"/>
                          </a:solidFill>
                          <a:uFill>
                            <a:noFill/>
                          </a:uFill>
                          <a:latin typeface="Mulish" panose="020B0604020202020204" charset="0"/>
                          <a:ea typeface="Encode Sans SemiBold"/>
                          <a:cs typeface="Encode Sans SemiBold"/>
                          <a:sym typeface="Encode Sans SemiBold"/>
                          <a:hlinkClick r:id="rId3">
                            <a:extLst>
                              <a:ext uri="{A12FA001-AC4F-418D-AE19-62706E023703}">
                                <ahyp:hlinkClr xmlns:ahyp="http://schemas.microsoft.com/office/drawing/2018/hyperlinkcolor" val="tx"/>
                              </a:ext>
                            </a:extLst>
                          </a:hlinkClick>
                        </a:rPr>
                        <a:t>Deep Learning with </a:t>
                      </a:r>
                      <a:r>
                        <a:rPr lang="en-US" sz="1000" i="1" dirty="0" err="1">
                          <a:solidFill>
                            <a:srgbClr val="0070C0"/>
                          </a:solidFill>
                          <a:uFill>
                            <a:noFill/>
                          </a:uFill>
                          <a:latin typeface="Mulish" panose="020B0604020202020204" charset="0"/>
                          <a:ea typeface="Encode Sans SemiBold"/>
                          <a:cs typeface="Encode Sans SemiBold"/>
                          <a:sym typeface="Encode Sans SemiBold"/>
                          <a:hlinkClick r:id="rId3">
                            <a:extLst>
                              <a:ext uri="{A12FA001-AC4F-418D-AE19-62706E023703}">
                                <ahyp:hlinkClr xmlns:ahyp="http://schemas.microsoft.com/office/drawing/2018/hyperlinkcolor" val="tx"/>
                              </a:ext>
                            </a:extLst>
                          </a:hlinkClick>
                        </a:rPr>
                        <a:t>Depthwise</a:t>
                      </a:r>
                      <a:r>
                        <a:rPr lang="en-US" sz="1000" i="1" dirty="0">
                          <a:solidFill>
                            <a:srgbClr val="0070C0"/>
                          </a:solidFill>
                          <a:uFill>
                            <a:noFill/>
                          </a:uFill>
                          <a:latin typeface="Mulish" panose="020B0604020202020204" charset="0"/>
                          <a:ea typeface="Encode Sans SemiBold"/>
                          <a:cs typeface="Encode Sans SemiBold"/>
                          <a:sym typeface="Encode Sans SemiBold"/>
                          <a:hlinkClick r:id="rId3">
                            <a:extLst>
                              <a:ext uri="{A12FA001-AC4F-418D-AE19-62706E023703}">
                                <ahyp:hlinkClr xmlns:ahyp="http://schemas.microsoft.com/office/drawing/2018/hyperlinkcolor" val="tx"/>
                              </a:ext>
                            </a:extLst>
                          </a:hlinkClick>
                        </a:rPr>
                        <a:t> Separable Convolutions</a:t>
                      </a:r>
                      <a:r>
                        <a:rPr lang="en-US" sz="1000" i="1" dirty="0">
                          <a:solidFill>
                            <a:schemeClr val="bg1"/>
                          </a:solidFill>
                          <a:uFill>
                            <a:noFill/>
                          </a:uFill>
                          <a:latin typeface="Mulish" panose="020B0604020202020204" charset="0"/>
                          <a:ea typeface="Encode Sans SemiBold"/>
                          <a:cs typeface="Encode Sans SemiBold"/>
                          <a:sym typeface="Encode Sans SemiBold"/>
                        </a:rPr>
                        <a:t>. arXiv.org.</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0"/>
                  </a:ext>
                </a:extLst>
              </a:tr>
              <a:tr h="415675">
                <a:tc>
                  <a:txBody>
                    <a:bodyPr/>
                    <a:lstStyle/>
                    <a:p>
                      <a:pPr marL="0" lvl="0" indent="0" algn="l" rtl="0">
                        <a:lnSpc>
                          <a:spcPct val="120000"/>
                        </a:lnSpc>
                        <a:spcBef>
                          <a:spcPts val="0"/>
                        </a:spcBef>
                        <a:spcAft>
                          <a:spcPts val="0"/>
                        </a:spcAft>
                        <a:buNone/>
                      </a:pPr>
                      <a:r>
                        <a:rPr lang="en-US" sz="1000" b="1" i="1" dirty="0">
                          <a:solidFill>
                            <a:schemeClr val="bg1"/>
                          </a:solidFill>
                          <a:uFill>
                            <a:noFill/>
                          </a:uFill>
                          <a:latin typeface="Mulish" panose="020B0604020202020204" charset="0"/>
                          <a:ea typeface="Encode Sans SemiBold"/>
                          <a:cs typeface="Encode Sans SemiBold"/>
                          <a:sym typeface="Encode Sans SemiBold"/>
                        </a:rPr>
                        <a:t>K. He, Zhang, X., S. Ren, and J. Sun. </a:t>
                      </a:r>
                      <a:r>
                        <a:rPr lang="en-US" sz="1000" i="1" dirty="0">
                          <a:solidFill>
                            <a:schemeClr val="bg1"/>
                          </a:solidFill>
                          <a:uFill>
                            <a:noFill/>
                          </a:uFill>
                          <a:latin typeface="Mulish" panose="020B0604020202020204" charset="0"/>
                          <a:ea typeface="Encode Sans SemiBold"/>
                          <a:cs typeface="Encode Sans SemiBold"/>
                          <a:sym typeface="Encode Sans SemiBold"/>
                        </a:rPr>
                        <a:t>2015.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4">
                            <a:extLst>
                              <a:ext uri="{A12FA001-AC4F-418D-AE19-62706E023703}">
                                <ahyp:hlinkClr xmlns:ahyp="http://schemas.microsoft.com/office/drawing/2018/hyperlinkcolor" val="tx"/>
                              </a:ext>
                            </a:extLst>
                          </a:hlinkClick>
                        </a:rPr>
                        <a:t>Deep residual learning for image recognition</a:t>
                      </a:r>
                      <a:r>
                        <a:rPr lang="en-US" sz="1000" i="1" dirty="0">
                          <a:solidFill>
                            <a:schemeClr val="bg1"/>
                          </a:solidFill>
                          <a:uFill>
                            <a:noFill/>
                          </a:uFill>
                          <a:latin typeface="Mulish" panose="020B0604020202020204" charset="0"/>
                          <a:ea typeface="Encode Sans SemiBold"/>
                          <a:cs typeface="Encode Sans SemiBold"/>
                          <a:sym typeface="Encode Sans SemiBold"/>
                        </a:rPr>
                        <a:t>. arXiv.org.</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1"/>
                  </a:ext>
                </a:extLst>
              </a:tr>
              <a:tr h="412125">
                <a:tc>
                  <a:txBody>
                    <a:bodyPr/>
                    <a:lstStyle/>
                    <a:p>
                      <a:pPr marL="0" lvl="0" indent="0" algn="l" rtl="0">
                        <a:lnSpc>
                          <a:spcPct val="120000"/>
                        </a:lnSpc>
                        <a:spcBef>
                          <a:spcPts val="0"/>
                        </a:spcBef>
                        <a:spcAft>
                          <a:spcPts val="0"/>
                        </a:spcAft>
                        <a:buNone/>
                      </a:pPr>
                      <a:r>
                        <a:rPr lang="en-US" sz="1000" b="1" i="1" dirty="0">
                          <a:solidFill>
                            <a:schemeClr val="bg1"/>
                          </a:solidFill>
                          <a:uFill>
                            <a:noFill/>
                          </a:uFill>
                          <a:latin typeface="Mulish" panose="020B0604020202020204" charset="0"/>
                          <a:ea typeface="Encode Sans SemiBold"/>
                          <a:cs typeface="Encode Sans SemiBold"/>
                          <a:sym typeface="Encode Sans SemiBold"/>
                        </a:rPr>
                        <a:t>N. Kundu. </a:t>
                      </a:r>
                      <a:r>
                        <a:rPr lang="en-US" sz="1000" i="1" dirty="0">
                          <a:solidFill>
                            <a:schemeClr val="bg1"/>
                          </a:solidFill>
                          <a:uFill>
                            <a:noFill/>
                          </a:uFill>
                          <a:latin typeface="Mulish" panose="020B0604020202020204" charset="0"/>
                          <a:ea typeface="Encode Sans SemiBold"/>
                          <a:cs typeface="Encode Sans SemiBold"/>
                          <a:sym typeface="Encode Sans SemiBold"/>
                        </a:rPr>
                        <a:t>2023.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5">
                            <a:extLst>
                              <a:ext uri="{A12FA001-AC4F-418D-AE19-62706E023703}">
                                <ahyp:hlinkClr xmlns:ahyp="http://schemas.microsoft.com/office/drawing/2018/hyperlinkcolor" val="tx"/>
                              </a:ext>
                            </a:extLst>
                          </a:hlinkClick>
                        </a:rPr>
                        <a:t>Exploring </a:t>
                      </a:r>
                      <a:r>
                        <a:rPr lang="en-US" sz="1000" b="0" i="1" u="none" strike="noStrike" cap="none" dirty="0" err="1">
                          <a:solidFill>
                            <a:srgbClr val="0070C0"/>
                          </a:solidFill>
                          <a:uFill>
                            <a:noFill/>
                          </a:uFill>
                          <a:latin typeface="Mulish" panose="020B0604020202020204" charset="0"/>
                          <a:ea typeface="Encode Sans SemiBold"/>
                          <a:cs typeface="Encode Sans SemiBold"/>
                          <a:sym typeface="Encode Sans SemiBold"/>
                          <a:hlinkClick r:id="rId5">
                            <a:extLst>
                              <a:ext uri="{A12FA001-AC4F-418D-AE19-62706E023703}">
                                <ahyp:hlinkClr xmlns:ahyp="http://schemas.microsoft.com/office/drawing/2018/hyperlinkcolor" val="tx"/>
                              </a:ext>
                            </a:extLst>
                          </a:hlinkClick>
                        </a:rPr>
                        <a:t>ReSNet50</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5">
                            <a:extLst>
                              <a:ext uri="{A12FA001-AC4F-418D-AE19-62706E023703}">
                                <ahyp:hlinkClr xmlns:ahyp="http://schemas.microsoft.com/office/drawing/2018/hyperlinkcolor" val="tx"/>
                              </a:ext>
                            </a:extLst>
                          </a:hlinkClick>
                        </a:rPr>
                        <a:t>: An In-Depth look at the model architecture and code implementation</a:t>
                      </a:r>
                      <a:r>
                        <a:rPr lang="en-US" sz="1000" i="1" dirty="0">
                          <a:solidFill>
                            <a:schemeClr val="bg1"/>
                          </a:solidFill>
                          <a:uFill>
                            <a:noFill/>
                          </a:uFill>
                          <a:latin typeface="Mulish" panose="020B0604020202020204" charset="0"/>
                          <a:ea typeface="Encode Sans SemiBold"/>
                          <a:cs typeface="Encode Sans SemiBold"/>
                          <a:sym typeface="Encode Sans SemiBold"/>
                        </a:rPr>
                        <a:t>. Medium.</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2"/>
                  </a:ext>
                </a:extLst>
              </a:tr>
              <a:tr h="395675">
                <a:tc>
                  <a:txBody>
                    <a:bodyPr/>
                    <a:lstStyle/>
                    <a:p>
                      <a:pPr marL="0" lvl="0" indent="0" algn="l" rtl="0">
                        <a:lnSpc>
                          <a:spcPct val="120000"/>
                        </a:lnSpc>
                        <a:spcBef>
                          <a:spcPts val="0"/>
                        </a:spcBef>
                        <a:spcAft>
                          <a:spcPts val="0"/>
                        </a:spcAft>
                        <a:buNone/>
                      </a:pPr>
                      <a:r>
                        <a:rPr lang="en-US" sz="1000" b="1" i="1" dirty="0">
                          <a:solidFill>
                            <a:schemeClr val="bg1"/>
                          </a:solidFill>
                          <a:uFill>
                            <a:noFill/>
                          </a:uFill>
                          <a:latin typeface="Mulish" panose="020B0604020202020204" charset="0"/>
                          <a:ea typeface="Encode Sans SemiBold"/>
                          <a:cs typeface="Encode Sans SemiBold"/>
                          <a:sym typeface="Encode Sans SemiBold"/>
                        </a:rPr>
                        <a:t>Chitwan Manchanda. </a:t>
                      </a:r>
                      <a:r>
                        <a:rPr lang="en-US" sz="1000" i="1" dirty="0">
                          <a:solidFill>
                            <a:schemeClr val="bg1"/>
                          </a:solidFill>
                          <a:uFill>
                            <a:noFill/>
                          </a:uFill>
                          <a:latin typeface="Mulish" panose="020B0604020202020204" charset="0"/>
                          <a:ea typeface="Encode Sans SemiBold"/>
                          <a:cs typeface="Encode Sans SemiBold"/>
                          <a:sym typeface="Encode Sans SemiBold"/>
                        </a:rPr>
                        <a:t>2022.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6">
                            <a:extLst>
                              <a:ext uri="{A12FA001-AC4F-418D-AE19-62706E023703}">
                                <ahyp:hlinkClr xmlns:ahyp="http://schemas.microsoft.com/office/drawing/2018/hyperlinkcolor" val="tx"/>
                              </a:ext>
                            </a:extLst>
                          </a:hlinkClick>
                        </a:rPr>
                        <a:t>Fashion Image Search Engine</a:t>
                      </a:r>
                      <a:r>
                        <a:rPr lang="en-US" sz="1000" i="1" dirty="0">
                          <a:solidFill>
                            <a:schemeClr val="bg1"/>
                          </a:solidFill>
                          <a:uFill>
                            <a:noFill/>
                          </a:uFill>
                          <a:latin typeface="Mulish" panose="020B0604020202020204" charset="0"/>
                          <a:ea typeface="Encode Sans SemiBold"/>
                          <a:cs typeface="Encode Sans SemiBold"/>
                          <a:sym typeface="Encode Sans SemiBold"/>
                        </a:rPr>
                        <a:t>. Medium.</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3"/>
                  </a:ext>
                </a:extLst>
              </a:tr>
              <a:tr h="415675">
                <a:tc>
                  <a:txBody>
                    <a:bodyPr/>
                    <a:lstStyle/>
                    <a:p>
                      <a:pPr marL="0" lvl="0" indent="0" algn="l" rtl="0">
                        <a:lnSpc>
                          <a:spcPct val="120000"/>
                        </a:lnSpc>
                        <a:spcBef>
                          <a:spcPts val="0"/>
                        </a:spcBef>
                        <a:spcAft>
                          <a:spcPts val="0"/>
                        </a:spcAft>
                        <a:buNone/>
                      </a:pPr>
                      <a:r>
                        <a:rPr lang="en-US" sz="1000" b="1" i="1" dirty="0">
                          <a:solidFill>
                            <a:schemeClr val="bg1"/>
                          </a:solidFill>
                          <a:uFill>
                            <a:noFill/>
                          </a:uFill>
                          <a:latin typeface="Mulish" panose="020B0604020202020204" charset="0"/>
                          <a:ea typeface="Encode Sans SemiBold"/>
                          <a:cs typeface="Encode Sans SemiBold"/>
                          <a:sym typeface="Encode Sans SemiBold"/>
                        </a:rPr>
                        <a:t>R. </a:t>
                      </a:r>
                      <a:r>
                        <a:rPr lang="en-US" sz="1000" b="1" i="1" dirty="0" err="1">
                          <a:solidFill>
                            <a:schemeClr val="bg1"/>
                          </a:solidFill>
                          <a:uFill>
                            <a:noFill/>
                          </a:uFill>
                          <a:latin typeface="Mulish" panose="020B0604020202020204" charset="0"/>
                          <a:ea typeface="Encode Sans SemiBold"/>
                          <a:cs typeface="Encode Sans SemiBold"/>
                          <a:sym typeface="Encode Sans SemiBold"/>
                        </a:rPr>
                        <a:t>Pramoditha</a:t>
                      </a:r>
                      <a:r>
                        <a:rPr lang="en-US" sz="1000" b="1" i="1" dirty="0">
                          <a:solidFill>
                            <a:schemeClr val="bg1"/>
                          </a:solidFill>
                          <a:uFill>
                            <a:noFill/>
                          </a:uFill>
                          <a:latin typeface="Mulish" panose="020B0604020202020204" charset="0"/>
                          <a:ea typeface="Encode Sans SemiBold"/>
                          <a:cs typeface="Encode Sans SemiBold"/>
                          <a:sym typeface="Encode Sans SemiBold"/>
                        </a:rPr>
                        <a:t>. </a:t>
                      </a:r>
                      <a:r>
                        <a:rPr lang="en-US" sz="1000" i="1" dirty="0">
                          <a:solidFill>
                            <a:schemeClr val="bg1"/>
                          </a:solidFill>
                          <a:uFill>
                            <a:noFill/>
                          </a:uFill>
                          <a:latin typeface="Mulish" panose="020B0604020202020204" charset="0"/>
                          <a:ea typeface="Encode Sans SemiBold"/>
                          <a:cs typeface="Encode Sans SemiBold"/>
                          <a:sym typeface="Encode Sans SemiBold"/>
                        </a:rPr>
                        <a:t>2022.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7">
                            <a:extLst>
                              <a:ext uri="{A12FA001-AC4F-418D-AE19-62706E023703}">
                                <ahyp:hlinkClr xmlns:ahyp="http://schemas.microsoft.com/office/drawing/2018/hyperlinkcolor" val="tx"/>
                              </a:ext>
                            </a:extLst>
                          </a:hlinkClick>
                        </a:rPr>
                        <a:t>Convolutional Neural Network (CNN) architecture explained in plain English using simple diagrams</a:t>
                      </a:r>
                      <a:r>
                        <a:rPr lang="en-US" sz="1000" i="1" dirty="0">
                          <a:solidFill>
                            <a:schemeClr val="bg1"/>
                          </a:solidFill>
                          <a:uFill>
                            <a:noFill/>
                          </a:uFill>
                          <a:latin typeface="Mulish" panose="020B0604020202020204" charset="0"/>
                          <a:ea typeface="Encode Sans SemiBold"/>
                          <a:cs typeface="Encode Sans SemiBold"/>
                          <a:sym typeface="Encode Sans SemiBold"/>
                        </a:rPr>
                        <a:t>. Medium.</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4"/>
                  </a:ext>
                </a:extLst>
              </a:tr>
              <a:tr h="402100">
                <a:tc>
                  <a:txBody>
                    <a:bodyPr/>
                    <a:lstStyle/>
                    <a:p>
                      <a:pPr marL="0" lvl="0" indent="0" algn="l" rtl="0">
                        <a:lnSpc>
                          <a:spcPct val="120000"/>
                        </a:lnSpc>
                        <a:spcBef>
                          <a:spcPts val="0"/>
                        </a:spcBef>
                        <a:spcAft>
                          <a:spcPts val="0"/>
                        </a:spcAft>
                        <a:buNone/>
                      </a:pPr>
                      <a:r>
                        <a:rPr lang="en-US" sz="1000" b="1" i="1" dirty="0">
                          <a:solidFill>
                            <a:schemeClr val="bg1"/>
                          </a:solidFill>
                          <a:latin typeface="Mulish" panose="020B0604020202020204" charset="0"/>
                          <a:ea typeface="Encode Sans SemiBold"/>
                          <a:cs typeface="Encode Sans SemiBold"/>
                          <a:sym typeface="Encode Sans SemiBold"/>
                        </a:rPr>
                        <a:t>P. Ruiz</a:t>
                      </a:r>
                      <a:r>
                        <a:rPr lang="en-US" sz="1000" i="1" dirty="0">
                          <a:solidFill>
                            <a:schemeClr val="bg1"/>
                          </a:solidFill>
                          <a:latin typeface="Mulish" panose="020B0604020202020204" charset="0"/>
                          <a:ea typeface="Encode Sans SemiBold"/>
                          <a:cs typeface="Encode Sans SemiBold"/>
                          <a:sym typeface="Encode Sans SemiBold"/>
                        </a:rPr>
                        <a:t>. 2024.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8">
                            <a:extLst>
                              <a:ext uri="{A12FA001-AC4F-418D-AE19-62706E023703}">
                                <ahyp:hlinkClr xmlns:ahyp="http://schemas.microsoft.com/office/drawing/2018/hyperlinkcolor" val="tx"/>
                              </a:ext>
                            </a:extLst>
                          </a:hlinkClick>
                        </a:rPr>
                        <a:t>Understanding and visualizing </a:t>
                      </a:r>
                      <a:r>
                        <a:rPr lang="en-US" sz="1000" b="0" i="1" u="none" strike="noStrike" cap="none" dirty="0" err="1">
                          <a:solidFill>
                            <a:srgbClr val="0070C0"/>
                          </a:solidFill>
                          <a:uFill>
                            <a:noFill/>
                          </a:uFill>
                          <a:latin typeface="Mulish" panose="020B0604020202020204" charset="0"/>
                          <a:ea typeface="Encode Sans SemiBold"/>
                          <a:cs typeface="Encode Sans SemiBold"/>
                          <a:sym typeface="Encode Sans SemiBold"/>
                          <a:hlinkClick r:id="rId8">
                            <a:extLst>
                              <a:ext uri="{A12FA001-AC4F-418D-AE19-62706E023703}">
                                <ahyp:hlinkClr xmlns:ahyp="http://schemas.microsoft.com/office/drawing/2018/hyperlinkcolor" val="tx"/>
                              </a:ext>
                            </a:extLst>
                          </a:hlinkClick>
                        </a:rPr>
                        <a:t>ResNets</a:t>
                      </a:r>
                      <a:r>
                        <a:rPr lang="en-US" sz="1000" i="1" dirty="0">
                          <a:solidFill>
                            <a:schemeClr val="bg1"/>
                          </a:solidFill>
                          <a:latin typeface="Mulish" panose="020B0604020202020204" charset="0"/>
                          <a:ea typeface="Encode Sans SemiBold"/>
                          <a:cs typeface="Encode Sans SemiBold"/>
                          <a:sym typeface="Encode Sans SemiBold"/>
                        </a:rPr>
                        <a:t>. Towards Data Science.</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0005"/>
                  </a:ext>
                </a:extLst>
              </a:tr>
              <a:tr h="402100">
                <a:tc>
                  <a:txBody>
                    <a:bodyPr/>
                    <a:lstStyle/>
                    <a:p>
                      <a:pPr marL="0" lvl="0" indent="0" algn="l" rtl="0">
                        <a:lnSpc>
                          <a:spcPct val="120000"/>
                        </a:lnSpc>
                        <a:spcBef>
                          <a:spcPts val="0"/>
                        </a:spcBef>
                        <a:spcAft>
                          <a:spcPts val="0"/>
                        </a:spcAft>
                        <a:buNone/>
                      </a:pPr>
                      <a:r>
                        <a:rPr lang="en-US" sz="1000" b="1" i="1" dirty="0">
                          <a:solidFill>
                            <a:schemeClr val="bg1"/>
                          </a:solidFill>
                          <a:latin typeface="Mulish" panose="020B0604020202020204" charset="0"/>
                          <a:ea typeface="Encode Sans SemiBold"/>
                          <a:cs typeface="Encode Sans SemiBold"/>
                          <a:sym typeface="Encode Sans SemiBold"/>
                        </a:rPr>
                        <a:t>T. Sharma. </a:t>
                      </a:r>
                      <a:r>
                        <a:rPr lang="en-US" sz="1000" i="1" dirty="0">
                          <a:solidFill>
                            <a:schemeClr val="bg1"/>
                          </a:solidFill>
                          <a:latin typeface="Mulish" panose="020B0604020202020204" charset="0"/>
                          <a:ea typeface="Encode Sans SemiBold"/>
                          <a:cs typeface="Encode Sans SemiBold"/>
                          <a:sym typeface="Encode Sans SemiBold"/>
                        </a:rPr>
                        <a:t>2023.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9">
                            <a:extLst>
                              <a:ext uri="{A12FA001-AC4F-418D-AE19-62706E023703}">
                                <ahyp:hlinkClr xmlns:ahyp="http://schemas.microsoft.com/office/drawing/2018/hyperlinkcolor" val="tx"/>
                              </a:ext>
                            </a:extLst>
                          </a:hlinkClick>
                        </a:rPr>
                        <a:t>Detailed explanation of Resnet CNN model</a:t>
                      </a:r>
                      <a:r>
                        <a:rPr lang="en-US" sz="1000" i="1" dirty="0">
                          <a:solidFill>
                            <a:schemeClr val="bg1"/>
                          </a:solidFill>
                          <a:latin typeface="Mulish" panose="020B0604020202020204" charset="0"/>
                          <a:ea typeface="Encode Sans SemiBold"/>
                          <a:cs typeface="Encode Sans SemiBold"/>
                          <a:sym typeface="Encode Sans SemiBold"/>
                        </a:rPr>
                        <a:t>. Medium.</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4232053158"/>
                  </a:ext>
                </a:extLst>
              </a:tr>
              <a:tr h="402100">
                <a:tc>
                  <a:txBody>
                    <a:bodyPr/>
                    <a:lstStyle/>
                    <a:p>
                      <a:pPr marL="0" lvl="0" indent="0" algn="l" rtl="0">
                        <a:lnSpc>
                          <a:spcPct val="120000"/>
                        </a:lnSpc>
                        <a:spcBef>
                          <a:spcPts val="0"/>
                        </a:spcBef>
                        <a:spcAft>
                          <a:spcPts val="0"/>
                        </a:spcAft>
                        <a:buNone/>
                      </a:pPr>
                      <a:r>
                        <a:rPr lang="en-US" sz="1000" b="1" i="1" dirty="0">
                          <a:solidFill>
                            <a:schemeClr val="bg1"/>
                          </a:solidFill>
                          <a:latin typeface="Mulish" panose="020B0604020202020204" charset="0"/>
                          <a:ea typeface="Encode Sans SemiBold"/>
                          <a:cs typeface="Encode Sans SemiBold"/>
                          <a:sym typeface="Encode Sans SemiBold"/>
                        </a:rPr>
                        <a:t>K. Simonyan and A. Zisserman. </a:t>
                      </a:r>
                      <a:r>
                        <a:rPr lang="en-US" sz="1000" i="1" dirty="0">
                          <a:solidFill>
                            <a:schemeClr val="bg1"/>
                          </a:solidFill>
                          <a:latin typeface="Mulish" panose="020B0604020202020204" charset="0"/>
                          <a:ea typeface="Encode Sans SemiBold"/>
                          <a:cs typeface="Encode Sans SemiBold"/>
                          <a:sym typeface="Encode Sans SemiBold"/>
                        </a:rPr>
                        <a:t>2014.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10">
                            <a:extLst>
                              <a:ext uri="{A12FA001-AC4F-418D-AE19-62706E023703}">
                                <ahyp:hlinkClr xmlns:ahyp="http://schemas.microsoft.com/office/drawing/2018/hyperlinkcolor" val="tx"/>
                              </a:ext>
                            </a:extLst>
                          </a:hlinkClick>
                        </a:rPr>
                        <a:t>Very deep convolutional networks for Large-Scale image recognition</a:t>
                      </a:r>
                      <a:r>
                        <a:rPr lang="en-US" sz="1000" i="1" dirty="0">
                          <a:solidFill>
                            <a:schemeClr val="bg1"/>
                          </a:solidFill>
                          <a:latin typeface="Mulish" panose="020B0604020202020204" charset="0"/>
                          <a:ea typeface="Encode Sans SemiBold"/>
                          <a:cs typeface="Encode Sans SemiBold"/>
                          <a:sym typeface="Encode Sans SemiBold"/>
                        </a:rPr>
                        <a:t>. arXiv.org.</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031364954"/>
                  </a:ext>
                </a:extLst>
              </a:tr>
              <a:tr h="402100">
                <a:tc>
                  <a:txBody>
                    <a:bodyPr/>
                    <a:lstStyle/>
                    <a:p>
                      <a:pPr marL="0" lvl="0" indent="0" algn="l" rtl="0">
                        <a:lnSpc>
                          <a:spcPct val="120000"/>
                        </a:lnSpc>
                        <a:spcBef>
                          <a:spcPts val="0"/>
                        </a:spcBef>
                        <a:spcAft>
                          <a:spcPts val="0"/>
                        </a:spcAft>
                        <a:buNone/>
                      </a:pPr>
                      <a:r>
                        <a:rPr lang="en-US" sz="1000" b="1" i="1" dirty="0">
                          <a:solidFill>
                            <a:schemeClr val="bg1"/>
                          </a:solidFill>
                          <a:latin typeface="Mulish" panose="020B0604020202020204" charset="0"/>
                          <a:ea typeface="Encode Sans SemiBold"/>
                          <a:cs typeface="Encode Sans SemiBold"/>
                          <a:sym typeface="Encode Sans SemiBold"/>
                        </a:rPr>
                        <a:t>K. </a:t>
                      </a:r>
                      <a:r>
                        <a:rPr lang="en-US" sz="1000" b="1" i="1" dirty="0" err="1">
                          <a:solidFill>
                            <a:schemeClr val="bg1"/>
                          </a:solidFill>
                          <a:latin typeface="Mulish" panose="020B0604020202020204" charset="0"/>
                          <a:ea typeface="Encode Sans SemiBold"/>
                          <a:cs typeface="Encode Sans SemiBold"/>
                          <a:sym typeface="Encode Sans SemiBold"/>
                        </a:rPr>
                        <a:t>Smeda</a:t>
                      </a:r>
                      <a:r>
                        <a:rPr lang="en-US" sz="1000" b="1" i="1" dirty="0">
                          <a:solidFill>
                            <a:schemeClr val="bg1"/>
                          </a:solidFill>
                          <a:latin typeface="Mulish" panose="020B0604020202020204" charset="0"/>
                          <a:ea typeface="Encode Sans SemiBold"/>
                          <a:cs typeface="Encode Sans SemiBold"/>
                          <a:sym typeface="Encode Sans SemiBold"/>
                        </a:rPr>
                        <a:t>. </a:t>
                      </a:r>
                      <a:r>
                        <a:rPr lang="en-US" sz="1000" i="1" dirty="0">
                          <a:solidFill>
                            <a:schemeClr val="bg1"/>
                          </a:solidFill>
                          <a:latin typeface="Mulish" panose="020B0604020202020204" charset="0"/>
                          <a:ea typeface="Encode Sans SemiBold"/>
                          <a:cs typeface="Encode Sans SemiBold"/>
                          <a:sym typeface="Encode Sans SemiBold"/>
                        </a:rPr>
                        <a:t>2022</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rPr>
                        <a:t>. </a:t>
                      </a:r>
                      <a:r>
                        <a:rPr lang="en-US" sz="1000" b="0" i="1" u="none" strike="noStrike" cap="none" dirty="0">
                          <a:solidFill>
                            <a:srgbClr val="0070C0"/>
                          </a:solidFill>
                          <a:uFill>
                            <a:noFill/>
                          </a:uFill>
                          <a:latin typeface="Mulish" panose="020B0604020202020204" charset="0"/>
                          <a:ea typeface="Encode Sans SemiBold"/>
                          <a:cs typeface="Encode Sans SemiBold"/>
                          <a:sym typeface="Encode Sans SemiBold"/>
                          <a:hlinkClick r:id="rId11">
                            <a:extLst>
                              <a:ext uri="{A12FA001-AC4F-418D-AE19-62706E023703}">
                                <ahyp:hlinkClr xmlns:ahyp="http://schemas.microsoft.com/office/drawing/2018/hyperlinkcolor" val="tx"/>
                              </a:ext>
                            </a:extLst>
                          </a:hlinkClick>
                        </a:rPr>
                        <a:t>Understand the architecture of CNN</a:t>
                      </a:r>
                      <a:r>
                        <a:rPr lang="en-US" sz="1000" i="1" dirty="0">
                          <a:solidFill>
                            <a:schemeClr val="bg1"/>
                          </a:solidFill>
                          <a:latin typeface="Mulish" panose="020B0604020202020204" charset="0"/>
                          <a:ea typeface="Encode Sans SemiBold"/>
                          <a:cs typeface="Encode Sans SemiBold"/>
                          <a:sym typeface="Encode Sans SemiBold"/>
                        </a:rPr>
                        <a:t>. Towards Data Science.</a:t>
                      </a:r>
                      <a:endParaRPr sz="1000" i="1" dirty="0">
                        <a:solidFill>
                          <a:schemeClr val="bg1"/>
                        </a:solidFill>
                        <a:latin typeface="Mulish" panose="020B0604020202020204" charset="0"/>
                        <a:ea typeface="Encode Sans SemiBold"/>
                        <a:cs typeface="Encode Sans SemiBold"/>
                        <a:sym typeface="Encode Sans SemiBold"/>
                      </a:endParaRPr>
                    </a:p>
                  </a:txBody>
                  <a:tcPr marL="36000" marR="36000" marT="36000" marB="36000" anchor="ctr">
                    <a:lnL w="9525" cap="flat" cmpd="sng">
                      <a:solidFill>
                        <a:schemeClr val="dk1">
                          <a:alpha val="0"/>
                        </a:schemeClr>
                      </a:solidFill>
                      <a:prstDash val="solid"/>
                      <a:round/>
                      <a:headEnd type="none" w="sm" len="sm"/>
                      <a:tailEnd type="none" w="sm" len="sm"/>
                    </a:lnL>
                    <a:lnR w="9525" cap="flat" cmpd="sng" algn="ctr">
                      <a:solidFill>
                        <a:schemeClr val="dk1">
                          <a:alpha val="0"/>
                        </a:schemeClr>
                      </a:solidFill>
                      <a:prstDash val="solid"/>
                      <a:round/>
                      <a:headEnd type="none" w="sm" len="sm"/>
                      <a:tailEnd type="none" w="sm" len="sm"/>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7450853"/>
                  </a:ext>
                </a:extLst>
              </a:tr>
            </a:tbl>
          </a:graphicData>
        </a:graphic>
      </p:graphicFrame>
      <p:sp>
        <p:nvSpPr>
          <p:cNvPr id="2" name="Slide Number Placeholder 1">
            <a:extLst>
              <a:ext uri="{FF2B5EF4-FFF2-40B4-BE49-F238E27FC236}">
                <a16:creationId xmlns:a16="http://schemas.microsoft.com/office/drawing/2014/main" id="{2B48172A-9EB9-F5C1-22E0-64584B92210D}"/>
              </a:ext>
            </a:extLst>
          </p:cNvPr>
          <p:cNvSpPr>
            <a:spLocks noGrp="1"/>
          </p:cNvSpPr>
          <p:nvPr>
            <p:ph type="sldNum" sz="quarter" idx="10"/>
          </p:nvPr>
        </p:nvSpPr>
        <p:spPr/>
        <p:txBody>
          <a:bodyPr/>
          <a:lstStyle/>
          <a:p>
            <a:fld id="{F83997F8-C91B-4E09-A065-C8C07DC9F109}" type="slidenum">
              <a:rPr lang="en-US" smtClean="0"/>
              <a:pPr/>
              <a:t>49</a:t>
            </a:fld>
            <a:endParaRPr lang="en-US"/>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grpSp>
        <p:nvGrpSpPr>
          <p:cNvPr id="8" name="Google Shape;7685;p64">
            <a:extLst>
              <a:ext uri="{FF2B5EF4-FFF2-40B4-BE49-F238E27FC236}">
                <a16:creationId xmlns:a16="http://schemas.microsoft.com/office/drawing/2014/main" id="{C63F7226-FF3B-C331-5DFB-49AE3903F093}"/>
              </a:ext>
            </a:extLst>
          </p:cNvPr>
          <p:cNvGrpSpPr/>
          <p:nvPr/>
        </p:nvGrpSpPr>
        <p:grpSpPr>
          <a:xfrm>
            <a:off x="4375091" y="1613295"/>
            <a:ext cx="338328" cy="338328"/>
            <a:chOff x="-1960150" y="3956600"/>
            <a:chExt cx="308775" cy="291450"/>
          </a:xfrm>
          <a:solidFill>
            <a:schemeClr val="bg1"/>
          </a:solidFill>
        </p:grpSpPr>
        <p:sp>
          <p:nvSpPr>
            <p:cNvPr id="9" name="Google Shape;7686;p64">
              <a:extLst>
                <a:ext uri="{FF2B5EF4-FFF2-40B4-BE49-F238E27FC236}">
                  <a16:creationId xmlns:a16="http://schemas.microsoft.com/office/drawing/2014/main" id="{56C9B77E-5103-ECFB-3C1E-358E49564361}"/>
                </a:ext>
              </a:extLst>
            </p:cNvPr>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687;p64">
              <a:extLst>
                <a:ext uri="{FF2B5EF4-FFF2-40B4-BE49-F238E27FC236}">
                  <a16:creationId xmlns:a16="http://schemas.microsoft.com/office/drawing/2014/main" id="{947FA6B4-506B-4E9D-C94E-E169B4111D1A}"/>
                </a:ext>
              </a:extLst>
            </p:cNvPr>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2" name="Google Shape;272;p32"/>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1.2 Lí do lựa chọn đề tài</a:t>
            </a:r>
            <a:endParaRPr dirty="0"/>
          </a:p>
        </p:txBody>
      </p:sp>
      <p:sp>
        <p:nvSpPr>
          <p:cNvPr id="273" name="Google Shape;273;p32"/>
          <p:cNvSpPr txBox="1">
            <a:spLocks noGrp="1"/>
          </p:cNvSpPr>
          <p:nvPr>
            <p:ph type="subTitle" idx="1"/>
          </p:nvPr>
        </p:nvSpPr>
        <p:spPr>
          <a:xfrm>
            <a:off x="837642" y="2869881"/>
            <a:ext cx="2253300" cy="1411200"/>
          </a:xfrm>
          <a:prstGeom prst="rect">
            <a:avLst/>
          </a:prstGeom>
          <a:noFill/>
          <a:ln>
            <a:noFill/>
          </a:ln>
        </p:spPr>
        <p:txBody>
          <a:bodyPr spcFirstLastPara="1" wrap="square" lIns="36000" tIns="36000" rIns="36000" bIns="36000" anchor="t" anchorCtr="0">
            <a:noAutofit/>
          </a:bodyPr>
          <a:lstStyle/>
          <a:p>
            <a:pPr marL="0" indent="0" algn="just">
              <a:lnSpc>
                <a:spcPct val="120000"/>
              </a:lnSpc>
              <a:buClr>
                <a:schemeClr val="bg1"/>
              </a:buClr>
            </a:pPr>
            <a:r>
              <a:rPr lang="vi-VN" dirty="0"/>
              <a:t>Hệ thống truy vấn hình ảnh giúp người dùng dễ dàng tìm kiếm sản phẩm thời trang trực tuyến chỉ bằng cách cung cấp hình ảnh, tiết kiệm thời gian và công sức.</a:t>
            </a:r>
            <a:endParaRPr dirty="0"/>
          </a:p>
        </p:txBody>
      </p:sp>
      <p:sp>
        <p:nvSpPr>
          <p:cNvPr id="274" name="Google Shape;274;p32"/>
          <p:cNvSpPr txBox="1">
            <a:spLocks noGrp="1"/>
          </p:cNvSpPr>
          <p:nvPr>
            <p:ph type="subTitle" idx="2"/>
          </p:nvPr>
        </p:nvSpPr>
        <p:spPr>
          <a:xfrm>
            <a:off x="835562" y="2143384"/>
            <a:ext cx="2257542" cy="64008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fr" sz="1800" dirty="0"/>
              <a:t>Tăng cường trải nghiệm người dùng</a:t>
            </a:r>
            <a:endParaRPr sz="1800" dirty="0"/>
          </a:p>
        </p:txBody>
      </p:sp>
      <p:sp>
        <p:nvSpPr>
          <p:cNvPr id="275" name="Google Shape;275;p32"/>
          <p:cNvSpPr txBox="1">
            <a:spLocks noGrp="1"/>
          </p:cNvSpPr>
          <p:nvPr>
            <p:ph type="subTitle" idx="3"/>
          </p:nvPr>
        </p:nvSpPr>
        <p:spPr>
          <a:xfrm>
            <a:off x="3445300" y="2869882"/>
            <a:ext cx="2253300" cy="1411200"/>
          </a:xfrm>
          <a:prstGeom prst="rect">
            <a:avLst/>
          </a:prstGeom>
          <a:noFill/>
          <a:ln>
            <a:noFill/>
          </a:ln>
        </p:spPr>
        <p:txBody>
          <a:bodyPr spcFirstLastPara="1" wrap="square" lIns="36000" tIns="36000" rIns="36000" bIns="36000" anchor="t" anchorCtr="0">
            <a:noAutofit/>
          </a:bodyPr>
          <a:lstStyle/>
          <a:p>
            <a:pPr marL="0" indent="0" algn="just">
              <a:lnSpc>
                <a:spcPct val="120000"/>
              </a:lnSpc>
              <a:buClr>
                <a:schemeClr val="bg1"/>
              </a:buClr>
            </a:pPr>
            <a:r>
              <a:rPr lang="en-US" dirty="0" err="1"/>
              <a:t>Cải</a:t>
            </a:r>
            <a:r>
              <a:rPr lang="en-US" dirty="0"/>
              <a:t> </a:t>
            </a:r>
            <a:r>
              <a:rPr lang="en-US" dirty="0" err="1"/>
              <a:t>thiện</a:t>
            </a:r>
            <a:r>
              <a:rPr lang="en-US" dirty="0"/>
              <a:t> </a:t>
            </a:r>
            <a:r>
              <a:rPr lang="en-US" dirty="0" err="1"/>
              <a:t>khả</a:t>
            </a:r>
            <a:r>
              <a:rPr lang="en-US" dirty="0"/>
              <a:t> </a:t>
            </a:r>
            <a:r>
              <a:rPr lang="en-US" dirty="0" err="1"/>
              <a:t>năng</a:t>
            </a:r>
            <a:r>
              <a:rPr lang="en-US" dirty="0"/>
              <a:t> </a:t>
            </a:r>
            <a:r>
              <a:rPr lang="en-US" dirty="0" err="1"/>
              <a:t>gợi</a:t>
            </a:r>
            <a:r>
              <a:rPr lang="en-US" dirty="0"/>
              <a:t> ý </a:t>
            </a:r>
            <a:r>
              <a:rPr lang="en-US" dirty="0" err="1"/>
              <a:t>sản</a:t>
            </a:r>
            <a:r>
              <a:rPr lang="en-US" dirty="0"/>
              <a:t> </a:t>
            </a:r>
            <a:r>
              <a:rPr lang="en-US" dirty="0" err="1"/>
              <a:t>phẩm</a:t>
            </a:r>
            <a:r>
              <a:rPr lang="en-US" dirty="0"/>
              <a:t>, </a:t>
            </a:r>
            <a:r>
              <a:rPr lang="en-US" dirty="0" err="1"/>
              <a:t>tăng</a:t>
            </a:r>
            <a:r>
              <a:rPr lang="en-US" dirty="0"/>
              <a:t> </a:t>
            </a:r>
            <a:r>
              <a:rPr lang="en-US" dirty="0" err="1"/>
              <a:t>tỷ</a:t>
            </a:r>
            <a:r>
              <a:rPr lang="en-US" dirty="0"/>
              <a:t> </a:t>
            </a:r>
            <a:r>
              <a:rPr lang="en-US" dirty="0" err="1"/>
              <a:t>lệ</a:t>
            </a:r>
            <a:r>
              <a:rPr lang="en-US" dirty="0"/>
              <a:t> </a:t>
            </a:r>
            <a:r>
              <a:rPr lang="en-US" dirty="0" err="1"/>
              <a:t>chuyển</a:t>
            </a:r>
            <a:r>
              <a:rPr lang="en-US" dirty="0"/>
              <a:t> </a:t>
            </a:r>
            <a:r>
              <a:rPr lang="en-US" dirty="0" err="1"/>
              <a:t>đổi</a:t>
            </a:r>
            <a:r>
              <a:rPr lang="en-US" dirty="0"/>
              <a:t> </a:t>
            </a:r>
            <a:r>
              <a:rPr lang="en-US" dirty="0" err="1"/>
              <a:t>và</a:t>
            </a:r>
            <a:r>
              <a:rPr lang="en-US" dirty="0"/>
              <a:t> </a:t>
            </a:r>
            <a:r>
              <a:rPr lang="en-US" dirty="0" err="1"/>
              <a:t>doanh</a:t>
            </a:r>
            <a:r>
              <a:rPr lang="en-US" dirty="0"/>
              <a:t> </a:t>
            </a:r>
            <a:r>
              <a:rPr lang="en-US" dirty="0" err="1"/>
              <a:t>thu</a:t>
            </a:r>
            <a:r>
              <a:rPr lang="en-US" dirty="0"/>
              <a:t> </a:t>
            </a:r>
            <a:r>
              <a:rPr lang="en-US" dirty="0" err="1"/>
              <a:t>cho</a:t>
            </a:r>
            <a:r>
              <a:rPr lang="en-US" dirty="0"/>
              <a:t> </a:t>
            </a:r>
            <a:r>
              <a:rPr lang="en-US" dirty="0" err="1"/>
              <a:t>các</a:t>
            </a:r>
            <a:r>
              <a:rPr lang="en-US" dirty="0"/>
              <a:t> </a:t>
            </a:r>
            <a:r>
              <a:rPr lang="en-US" dirty="0" err="1"/>
              <a:t>cửa</a:t>
            </a:r>
            <a:r>
              <a:rPr lang="en-US" dirty="0"/>
              <a:t> </a:t>
            </a:r>
            <a:r>
              <a:rPr lang="en-US" dirty="0" err="1"/>
              <a:t>hàng</a:t>
            </a:r>
            <a:r>
              <a:rPr lang="en-US" dirty="0"/>
              <a:t> </a:t>
            </a:r>
            <a:r>
              <a:rPr lang="en-US" dirty="0" err="1"/>
              <a:t>thời</a:t>
            </a:r>
            <a:r>
              <a:rPr lang="en-US" dirty="0"/>
              <a:t> </a:t>
            </a:r>
            <a:r>
              <a:rPr lang="en-US" dirty="0" err="1"/>
              <a:t>trang</a:t>
            </a:r>
            <a:r>
              <a:rPr lang="en-US" dirty="0"/>
              <a:t> </a:t>
            </a:r>
            <a:r>
              <a:rPr lang="en-US" dirty="0" err="1"/>
              <a:t>trực</a:t>
            </a:r>
            <a:r>
              <a:rPr lang="en-US" dirty="0"/>
              <a:t> </a:t>
            </a:r>
            <a:r>
              <a:rPr lang="en-US" dirty="0" err="1"/>
              <a:t>tuyến</a:t>
            </a:r>
            <a:r>
              <a:rPr lang="en-US" dirty="0"/>
              <a:t>.</a:t>
            </a:r>
          </a:p>
        </p:txBody>
      </p:sp>
      <p:sp>
        <p:nvSpPr>
          <p:cNvPr id="276" name="Google Shape;276;p32"/>
          <p:cNvSpPr txBox="1">
            <a:spLocks noGrp="1"/>
          </p:cNvSpPr>
          <p:nvPr>
            <p:ph type="subTitle" idx="4"/>
          </p:nvPr>
        </p:nvSpPr>
        <p:spPr>
          <a:xfrm>
            <a:off x="3445350" y="2143384"/>
            <a:ext cx="2253300" cy="64008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en-US" dirty="0" err="1"/>
              <a:t>Nâng</a:t>
            </a:r>
            <a:r>
              <a:rPr lang="en-US" dirty="0"/>
              <a:t> </a:t>
            </a:r>
            <a:r>
              <a:rPr lang="en-US" dirty="0" err="1"/>
              <a:t>cao</a:t>
            </a:r>
            <a:r>
              <a:rPr lang="en-US" dirty="0"/>
              <a:t> </a:t>
            </a:r>
            <a:r>
              <a:rPr lang="en-US" dirty="0" err="1"/>
              <a:t>hiệu</a:t>
            </a:r>
            <a:r>
              <a:rPr lang="en-US" dirty="0"/>
              <a:t> </a:t>
            </a:r>
            <a:r>
              <a:rPr lang="en-US" dirty="0" err="1"/>
              <a:t>quả</a:t>
            </a:r>
            <a:r>
              <a:rPr lang="en-US" dirty="0"/>
              <a:t> </a:t>
            </a:r>
            <a:r>
              <a:rPr lang="en-US" dirty="0" err="1"/>
              <a:t>kinh</a:t>
            </a:r>
            <a:r>
              <a:rPr lang="en-US" dirty="0"/>
              <a:t> </a:t>
            </a:r>
            <a:r>
              <a:rPr lang="en-US" dirty="0" err="1"/>
              <a:t>doanh</a:t>
            </a:r>
            <a:endParaRPr dirty="0"/>
          </a:p>
        </p:txBody>
      </p:sp>
      <p:sp>
        <p:nvSpPr>
          <p:cNvPr id="277" name="Google Shape;277;p32"/>
          <p:cNvSpPr txBox="1">
            <a:spLocks noGrp="1"/>
          </p:cNvSpPr>
          <p:nvPr>
            <p:ph type="subTitle" idx="5"/>
          </p:nvPr>
        </p:nvSpPr>
        <p:spPr>
          <a:xfrm>
            <a:off x="6052984" y="2869877"/>
            <a:ext cx="2253300" cy="1411200"/>
          </a:xfrm>
          <a:prstGeom prst="rect">
            <a:avLst/>
          </a:prstGeom>
        </p:spPr>
        <p:txBody>
          <a:bodyPr spcFirstLastPara="1" wrap="square" lIns="36000" tIns="36000" rIns="36000" bIns="36000" anchor="t" anchorCtr="0">
            <a:noAutofit/>
          </a:bodyPr>
          <a:lstStyle/>
          <a:p>
            <a:pPr marL="0" lvl="0" indent="0" algn="just" rtl="0">
              <a:lnSpc>
                <a:spcPct val="120000"/>
              </a:lnSpc>
              <a:spcBef>
                <a:spcPts val="0"/>
              </a:spcBef>
              <a:spcAft>
                <a:spcPts val="0"/>
              </a:spcAft>
              <a:buNone/>
            </a:pPr>
            <a:r>
              <a:rPr lang="vi-VN" dirty="0"/>
              <a:t>Đáp ứng nhu cầu cá nhân của người dùng thông qua gợi ý sản phẩm dựa trên sở thích và phong cách cá nhân</a:t>
            </a:r>
            <a:r>
              <a:rPr lang="en-US" dirty="0"/>
              <a:t>.</a:t>
            </a:r>
            <a:endParaRPr dirty="0"/>
          </a:p>
        </p:txBody>
      </p:sp>
      <p:sp>
        <p:nvSpPr>
          <p:cNvPr id="278" name="Google Shape;278;p32"/>
          <p:cNvSpPr txBox="1">
            <a:spLocks noGrp="1"/>
          </p:cNvSpPr>
          <p:nvPr>
            <p:ph type="subTitle" idx="6"/>
          </p:nvPr>
        </p:nvSpPr>
        <p:spPr>
          <a:xfrm>
            <a:off x="6052984" y="2142427"/>
            <a:ext cx="2253300" cy="640225"/>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pt-BR" dirty="0"/>
              <a:t>Xu hướng</a:t>
            </a:r>
          </a:p>
          <a:p>
            <a:pPr marL="0" lvl="0" indent="0" algn="ctr" rtl="0">
              <a:spcBef>
                <a:spcPts val="0"/>
              </a:spcBef>
              <a:spcAft>
                <a:spcPts val="0"/>
              </a:spcAft>
              <a:buNone/>
            </a:pPr>
            <a:r>
              <a:rPr lang="pt-BR" dirty="0"/>
              <a:t>cá nhân hóa</a:t>
            </a:r>
            <a:endParaRPr dirty="0"/>
          </a:p>
        </p:txBody>
      </p:sp>
      <p:cxnSp>
        <p:nvCxnSpPr>
          <p:cNvPr id="279" name="Google Shape;279;p32"/>
          <p:cNvCxnSpPr/>
          <p:nvPr/>
        </p:nvCxnSpPr>
        <p:spPr>
          <a:xfrm>
            <a:off x="1596600" y="2055201"/>
            <a:ext cx="735300" cy="0"/>
          </a:xfrm>
          <a:prstGeom prst="straightConnector1">
            <a:avLst/>
          </a:prstGeom>
          <a:noFill/>
          <a:ln w="9525" cap="flat" cmpd="sng">
            <a:solidFill>
              <a:schemeClr val="bg1"/>
            </a:solidFill>
            <a:prstDash val="solid"/>
            <a:round/>
            <a:headEnd type="none" w="med" len="med"/>
            <a:tailEnd type="none" w="med" len="med"/>
          </a:ln>
        </p:spPr>
      </p:cxnSp>
      <p:cxnSp>
        <p:nvCxnSpPr>
          <p:cNvPr id="280" name="Google Shape;280;p32"/>
          <p:cNvCxnSpPr/>
          <p:nvPr/>
        </p:nvCxnSpPr>
        <p:spPr>
          <a:xfrm>
            <a:off x="4204350" y="2055201"/>
            <a:ext cx="735300" cy="0"/>
          </a:xfrm>
          <a:prstGeom prst="straightConnector1">
            <a:avLst/>
          </a:prstGeom>
          <a:noFill/>
          <a:ln w="9525" cap="flat" cmpd="sng">
            <a:solidFill>
              <a:schemeClr val="bg1"/>
            </a:solidFill>
            <a:prstDash val="solid"/>
            <a:round/>
            <a:headEnd type="none" w="med" len="med"/>
            <a:tailEnd type="none" w="med" len="med"/>
          </a:ln>
        </p:spPr>
      </p:cxnSp>
      <p:cxnSp>
        <p:nvCxnSpPr>
          <p:cNvPr id="281" name="Google Shape;281;p32"/>
          <p:cNvCxnSpPr/>
          <p:nvPr/>
        </p:nvCxnSpPr>
        <p:spPr>
          <a:xfrm>
            <a:off x="6854150" y="2055201"/>
            <a:ext cx="7353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907C1463-BED4-9325-9FD5-D90DD6F5DF91}"/>
              </a:ext>
            </a:extLst>
          </p:cNvPr>
          <p:cNvSpPr>
            <a:spLocks noGrp="1"/>
          </p:cNvSpPr>
          <p:nvPr>
            <p:ph type="sldNum" sz="quarter" idx="10"/>
          </p:nvPr>
        </p:nvSpPr>
        <p:spPr/>
        <p:txBody>
          <a:bodyPr/>
          <a:lstStyle/>
          <a:p>
            <a:fld id="{F83997F8-C91B-4E09-A065-C8C07DC9F109}" type="slidenum">
              <a:rPr lang="en-US" smtClean="0"/>
              <a:pPr/>
              <a:t>5</a:t>
            </a:fld>
            <a:endParaRPr lang="en-US"/>
          </a:p>
        </p:txBody>
      </p:sp>
      <p:grpSp>
        <p:nvGrpSpPr>
          <p:cNvPr id="3" name="Google Shape;7680;p64">
            <a:extLst>
              <a:ext uri="{FF2B5EF4-FFF2-40B4-BE49-F238E27FC236}">
                <a16:creationId xmlns:a16="http://schemas.microsoft.com/office/drawing/2014/main" id="{E17A7E9D-19E7-86DB-5154-95C886A53B74}"/>
              </a:ext>
            </a:extLst>
          </p:cNvPr>
          <p:cNvGrpSpPr/>
          <p:nvPr/>
        </p:nvGrpSpPr>
        <p:grpSpPr>
          <a:xfrm>
            <a:off x="1841226" y="1613295"/>
            <a:ext cx="338328" cy="338328"/>
            <a:chOff x="-1951475" y="3597450"/>
            <a:chExt cx="295375" cy="291450"/>
          </a:xfrm>
          <a:solidFill>
            <a:schemeClr val="bg1"/>
          </a:solidFill>
        </p:grpSpPr>
        <p:sp>
          <p:nvSpPr>
            <p:cNvPr id="4" name="Google Shape;7681;p64">
              <a:extLst>
                <a:ext uri="{FF2B5EF4-FFF2-40B4-BE49-F238E27FC236}">
                  <a16:creationId xmlns:a16="http://schemas.microsoft.com/office/drawing/2014/main" id="{2194B3A9-3796-360E-1B15-AD0DB7982B9C}"/>
                </a:ext>
              </a:extLst>
            </p:cNvPr>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7682;p64">
              <a:extLst>
                <a:ext uri="{FF2B5EF4-FFF2-40B4-BE49-F238E27FC236}">
                  <a16:creationId xmlns:a16="http://schemas.microsoft.com/office/drawing/2014/main" id="{CF93D211-415A-D827-47AE-C41F989F4926}"/>
                </a:ext>
              </a:extLst>
            </p:cNvPr>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7683;p64">
              <a:extLst>
                <a:ext uri="{FF2B5EF4-FFF2-40B4-BE49-F238E27FC236}">
                  <a16:creationId xmlns:a16="http://schemas.microsoft.com/office/drawing/2014/main" id="{12F5FD28-BA63-E86B-A706-3DC92969D6D7}"/>
                </a:ext>
              </a:extLst>
            </p:cNvPr>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7684;p64">
              <a:extLst>
                <a:ext uri="{FF2B5EF4-FFF2-40B4-BE49-F238E27FC236}">
                  <a16:creationId xmlns:a16="http://schemas.microsoft.com/office/drawing/2014/main" id="{7596F2FF-AA79-0C0F-114B-0D5977741A2D}"/>
                </a:ext>
              </a:extLst>
            </p:cNvPr>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5584;p60">
            <a:extLst>
              <a:ext uri="{FF2B5EF4-FFF2-40B4-BE49-F238E27FC236}">
                <a16:creationId xmlns:a16="http://schemas.microsoft.com/office/drawing/2014/main" id="{67D9E2EC-EDE0-D51E-4094-6D675689D541}"/>
              </a:ext>
            </a:extLst>
          </p:cNvPr>
          <p:cNvGrpSpPr/>
          <p:nvPr/>
        </p:nvGrpSpPr>
        <p:grpSpPr>
          <a:xfrm>
            <a:off x="7076395" y="1575603"/>
            <a:ext cx="338328" cy="384048"/>
            <a:chOff x="-64022550" y="3727425"/>
            <a:chExt cx="270175" cy="317425"/>
          </a:xfrm>
          <a:solidFill>
            <a:schemeClr val="bg1"/>
          </a:solidFill>
        </p:grpSpPr>
        <p:sp>
          <p:nvSpPr>
            <p:cNvPr id="12" name="Google Shape;5585;p60">
              <a:extLst>
                <a:ext uri="{FF2B5EF4-FFF2-40B4-BE49-F238E27FC236}">
                  <a16:creationId xmlns:a16="http://schemas.microsoft.com/office/drawing/2014/main" id="{0608FC1A-8730-572F-18FC-D9962EC1707D}"/>
                </a:ext>
              </a:extLst>
            </p:cNvPr>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5586;p60">
              <a:extLst>
                <a:ext uri="{FF2B5EF4-FFF2-40B4-BE49-F238E27FC236}">
                  <a16:creationId xmlns:a16="http://schemas.microsoft.com/office/drawing/2014/main" id="{D8BB0D04-40F9-0D9D-04D6-A892BEDB39FA}"/>
                </a:ext>
              </a:extLst>
            </p:cNvPr>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587;p60">
              <a:extLst>
                <a:ext uri="{FF2B5EF4-FFF2-40B4-BE49-F238E27FC236}">
                  <a16:creationId xmlns:a16="http://schemas.microsoft.com/office/drawing/2014/main" id="{3AAD6854-CFC6-5896-2EEF-5E7093380F8F}"/>
                </a:ext>
              </a:extLst>
            </p:cNvPr>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33" name="Google Shape;233;p29"/>
          <p:cNvSpPr txBox="1">
            <a:spLocks noGrp="1"/>
          </p:cNvSpPr>
          <p:nvPr>
            <p:ph type="title"/>
          </p:nvPr>
        </p:nvSpPr>
        <p:spPr>
          <a:xfrm>
            <a:off x="710772" y="782848"/>
            <a:ext cx="3849625" cy="576000"/>
          </a:xfrm>
          <a:prstGeom prst="rect">
            <a:avLst/>
          </a:prstGeom>
        </p:spPr>
        <p:txBody>
          <a:bodyPr spcFirstLastPara="1" wrap="square" lIns="36000" tIns="36000" rIns="36000" bIns="36000" anchor="t" anchorCtr="0">
            <a:noAutofit/>
          </a:bodyPr>
          <a:lstStyle/>
          <a:p>
            <a:pPr marL="0" lvl="0" indent="0" algn="l" rtl="0">
              <a:spcBef>
                <a:spcPts val="0"/>
              </a:spcBef>
              <a:spcAft>
                <a:spcPts val="0"/>
              </a:spcAft>
              <a:buNone/>
            </a:pPr>
            <a:r>
              <a:rPr lang="fr" dirty="0"/>
              <a:t>1.3 </a:t>
            </a:r>
            <a:r>
              <a:rPr lang="en-US" dirty="0" err="1"/>
              <a:t>Ứng</a:t>
            </a:r>
            <a:r>
              <a:rPr lang="en-US" dirty="0"/>
              <a:t> </a:t>
            </a:r>
            <a:r>
              <a:rPr lang="en-US" dirty="0" err="1"/>
              <a:t>dụng</a:t>
            </a:r>
            <a:endParaRPr dirty="0"/>
          </a:p>
        </p:txBody>
      </p:sp>
      <p:sp>
        <p:nvSpPr>
          <p:cNvPr id="234" name="Google Shape;234;p29"/>
          <p:cNvSpPr txBox="1">
            <a:spLocks noGrp="1"/>
          </p:cNvSpPr>
          <p:nvPr>
            <p:ph type="body" idx="1"/>
          </p:nvPr>
        </p:nvSpPr>
        <p:spPr>
          <a:xfrm>
            <a:off x="759984" y="1662624"/>
            <a:ext cx="7600825" cy="2477376"/>
          </a:xfrm>
          <a:prstGeom prst="rect">
            <a:avLst/>
          </a:prstGeom>
        </p:spPr>
        <p:txBody>
          <a:bodyPr spcFirstLastPara="1" wrap="square" lIns="36000" tIns="36000" rIns="36000" bIns="36000" anchor="t" anchorCtr="0">
            <a:noAutofit/>
          </a:bodyPr>
          <a:lstStyle/>
          <a:p>
            <a:pPr marL="171450" indent="-171450" algn="just">
              <a:lnSpc>
                <a:spcPct val="120000"/>
              </a:lnSpc>
            </a:pPr>
            <a:r>
              <a:rPr lang="vi-VN" sz="1400" dirty="0"/>
              <a:t>Các nền tảng mua sắm trực tuyến: Tích hợp vào các trang web và ứng dụng mua sắm để tìm kiếm sản phẩm theo hình ảnh.</a:t>
            </a:r>
          </a:p>
          <a:p>
            <a:pPr marL="171450" indent="-171450" algn="just">
              <a:lnSpc>
                <a:spcPct val="120000"/>
              </a:lnSpc>
            </a:pPr>
            <a:r>
              <a:rPr lang="vi-VN" sz="1400" dirty="0"/>
              <a:t>Công cụ gợi ý thời trang: Đưa ra gợi ý phù hợp với phong cách và sở thích của người dùng.</a:t>
            </a:r>
          </a:p>
          <a:p>
            <a:pPr marL="171450" indent="-171450" algn="just">
              <a:lnSpc>
                <a:spcPct val="120000"/>
              </a:lnSpc>
            </a:pPr>
            <a:r>
              <a:rPr lang="vi-VN" sz="1400" dirty="0"/>
              <a:t>Quản lý kho hàng và kiểm kê sản phẩm: Tự động nhận diện và phân loại sản phẩm, giúp kiểm kê và quản lý kho hiệu quả hơn.</a:t>
            </a:r>
          </a:p>
          <a:p>
            <a:pPr marL="171450" indent="-171450" algn="just">
              <a:lnSpc>
                <a:spcPct val="120000"/>
              </a:lnSpc>
            </a:pPr>
            <a:r>
              <a:rPr lang="vi-VN" sz="1400" dirty="0"/>
              <a:t>Mạng xã hội và cộng đồng thời trang: Kết nối người dùng với sản phẩm và xu hướng mới nhất, tạo ra một cộng đồng chia sẻ thông tin phong phú.</a:t>
            </a:r>
          </a:p>
          <a:p>
            <a:pPr marL="171450" indent="-171450" algn="just">
              <a:lnSpc>
                <a:spcPct val="120000"/>
              </a:lnSpc>
            </a:pPr>
            <a:r>
              <a:rPr lang="vi-VN" sz="1400" dirty="0"/>
              <a:t>Ngành công nghiệp bán lẻ: Cung cấp dịch vụ tìm kiếm sản phẩm cho khách hàng tại cửa hàng, giúp họ dễ dàng tìm thấy sản phẩm tương tự.</a:t>
            </a:r>
          </a:p>
        </p:txBody>
      </p:sp>
      <p:sp>
        <p:nvSpPr>
          <p:cNvPr id="2" name="Slide Number Placeholder 1">
            <a:extLst>
              <a:ext uri="{FF2B5EF4-FFF2-40B4-BE49-F238E27FC236}">
                <a16:creationId xmlns:a16="http://schemas.microsoft.com/office/drawing/2014/main" id="{0A433E25-3C3A-A42C-E3FA-1C8020DCC871}"/>
              </a:ext>
            </a:extLst>
          </p:cNvPr>
          <p:cNvSpPr>
            <a:spLocks noGrp="1"/>
          </p:cNvSpPr>
          <p:nvPr>
            <p:ph type="sldNum" sz="quarter" idx="10"/>
          </p:nvPr>
        </p:nvSpPr>
        <p:spPr/>
        <p:txBody>
          <a:bodyPr/>
          <a:lstStyle/>
          <a:p>
            <a:fld id="{F83997F8-C91B-4E09-A065-C8C07DC9F109}" type="slidenum">
              <a:rPr lang="en-US" smtClean="0"/>
              <a:pPr/>
              <a:t>6</a:t>
            </a:fld>
            <a:endParaRPr lang="en-US"/>
          </a:p>
        </p:txBody>
      </p:sp>
    </p:spTree>
    <p:extLst>
      <p:ext uri="{BB962C8B-B14F-4D97-AF65-F5344CB8AC3E}">
        <p14:creationId xmlns:p14="http://schemas.microsoft.com/office/powerpoint/2010/main" val="946702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txBox="1">
            <a:spLocks noGrp="1"/>
          </p:cNvSpPr>
          <p:nvPr>
            <p:ph type="title"/>
          </p:nvPr>
        </p:nvSpPr>
        <p:spPr>
          <a:xfrm>
            <a:off x="722375" y="539500"/>
            <a:ext cx="7699200" cy="5727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NỘI DUNG</a:t>
            </a:r>
            <a:endParaRPr dirty="0"/>
          </a:p>
        </p:txBody>
      </p:sp>
      <p:sp>
        <p:nvSpPr>
          <p:cNvPr id="205" name="Google Shape;205;p28"/>
          <p:cNvSpPr txBox="1">
            <a:spLocks noGrp="1"/>
          </p:cNvSpPr>
          <p:nvPr>
            <p:ph type="title" idx="2"/>
          </p:nvPr>
        </p:nvSpPr>
        <p:spPr>
          <a:xfrm>
            <a:off x="1733454"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01</a:t>
            </a:r>
            <a:endParaRPr/>
          </a:p>
        </p:txBody>
      </p:sp>
      <p:sp>
        <p:nvSpPr>
          <p:cNvPr id="206" name="Google Shape;206;p28"/>
          <p:cNvSpPr txBox="1">
            <a:spLocks noGrp="1"/>
          </p:cNvSpPr>
          <p:nvPr>
            <p:ph type="title" idx="3"/>
          </p:nvPr>
        </p:nvSpPr>
        <p:spPr>
          <a:xfrm>
            <a:off x="4133850"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02</a:t>
            </a:r>
            <a:endParaRPr/>
          </a:p>
        </p:txBody>
      </p:sp>
      <p:sp>
        <p:nvSpPr>
          <p:cNvPr id="207" name="Google Shape;207;p28"/>
          <p:cNvSpPr txBox="1">
            <a:spLocks noGrp="1"/>
          </p:cNvSpPr>
          <p:nvPr>
            <p:ph type="title" idx="4"/>
          </p:nvPr>
        </p:nvSpPr>
        <p:spPr>
          <a:xfrm>
            <a:off x="1733454"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04</a:t>
            </a:r>
            <a:endParaRPr/>
          </a:p>
        </p:txBody>
      </p:sp>
      <p:sp>
        <p:nvSpPr>
          <p:cNvPr id="208" name="Google Shape;208;p28"/>
          <p:cNvSpPr txBox="1">
            <a:spLocks noGrp="1"/>
          </p:cNvSpPr>
          <p:nvPr>
            <p:ph type="title" idx="5"/>
          </p:nvPr>
        </p:nvSpPr>
        <p:spPr>
          <a:xfrm>
            <a:off x="4133850"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05</a:t>
            </a:r>
            <a:endParaRPr/>
          </a:p>
        </p:txBody>
      </p:sp>
      <p:sp>
        <p:nvSpPr>
          <p:cNvPr id="209" name="Google Shape;209;p28"/>
          <p:cNvSpPr txBox="1">
            <a:spLocks noGrp="1"/>
          </p:cNvSpPr>
          <p:nvPr>
            <p:ph type="subTitle" idx="1"/>
          </p:nvPr>
        </p:nvSpPr>
        <p:spPr>
          <a:xfrm>
            <a:off x="1240254" y="1986126"/>
            <a:ext cx="1862700" cy="731419"/>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QUAN ĐỀ TÀI</a:t>
            </a:r>
            <a:endParaRPr dirty="0"/>
          </a:p>
        </p:txBody>
      </p:sp>
      <p:sp>
        <p:nvSpPr>
          <p:cNvPr id="210" name="Google Shape;210;p28"/>
          <p:cNvSpPr txBox="1">
            <a:spLocks noGrp="1"/>
          </p:cNvSpPr>
          <p:nvPr>
            <p:ph type="subTitle" idx="6"/>
          </p:nvPr>
        </p:nvSpPr>
        <p:spPr>
          <a:xfrm>
            <a:off x="3640650" y="1986127"/>
            <a:ext cx="1862700" cy="73141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ĐỊNH NGHĨA BÀI TOÁN</a:t>
            </a:r>
            <a:endParaRPr dirty="0"/>
          </a:p>
        </p:txBody>
      </p:sp>
      <p:sp>
        <p:nvSpPr>
          <p:cNvPr id="211" name="Google Shape;211;p28"/>
          <p:cNvSpPr txBox="1">
            <a:spLocks noGrp="1"/>
          </p:cNvSpPr>
          <p:nvPr>
            <p:ph type="subTitle" idx="7"/>
          </p:nvPr>
        </p:nvSpPr>
        <p:spPr>
          <a:xfrm>
            <a:off x="1192527" y="3737650"/>
            <a:ext cx="1958154" cy="702848"/>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PHƯƠNG PHÁP</a:t>
            </a:r>
          </a:p>
          <a:p>
            <a:pPr marL="0" lvl="0" indent="0" algn="ctr" rtl="0">
              <a:spcBef>
                <a:spcPts val="0"/>
              </a:spcBef>
              <a:spcAft>
                <a:spcPts val="0"/>
              </a:spcAft>
              <a:buNone/>
            </a:pPr>
            <a:r>
              <a:rPr lang="fr" dirty="0"/>
              <a:t>CỤ THỂ</a:t>
            </a:r>
            <a:endParaRPr dirty="0"/>
          </a:p>
        </p:txBody>
      </p:sp>
      <p:sp>
        <p:nvSpPr>
          <p:cNvPr id="212" name="Google Shape;212;p28"/>
          <p:cNvSpPr txBox="1">
            <a:spLocks noGrp="1"/>
          </p:cNvSpPr>
          <p:nvPr>
            <p:ph type="subTitle" idx="8"/>
          </p:nvPr>
        </p:nvSpPr>
        <p:spPr>
          <a:xfrm>
            <a:off x="3640650"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THỰC NGHIỆM</a:t>
            </a:r>
            <a:endParaRPr dirty="0"/>
          </a:p>
        </p:txBody>
      </p:sp>
      <p:cxnSp>
        <p:nvCxnSpPr>
          <p:cNvPr id="213" name="Google Shape;213;p28"/>
          <p:cNvCxnSpPr/>
          <p:nvPr/>
        </p:nvCxnSpPr>
        <p:spPr>
          <a:xfrm>
            <a:off x="1572354"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4" name="Google Shape;214;p28"/>
          <p:cNvCxnSpPr/>
          <p:nvPr/>
        </p:nvCxnSpPr>
        <p:spPr>
          <a:xfrm>
            <a:off x="1572354" y="197390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5" name="Google Shape;215;p28"/>
          <p:cNvCxnSpPr/>
          <p:nvPr/>
        </p:nvCxnSpPr>
        <p:spPr>
          <a:xfrm>
            <a:off x="3972750"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16" name="Google Shape;216;p28"/>
          <p:cNvCxnSpPr/>
          <p:nvPr/>
        </p:nvCxnSpPr>
        <p:spPr>
          <a:xfrm>
            <a:off x="3972750"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17" name="Google Shape;217;p28"/>
          <p:cNvSpPr txBox="1">
            <a:spLocks noGrp="1"/>
          </p:cNvSpPr>
          <p:nvPr>
            <p:ph type="title" idx="9"/>
          </p:nvPr>
        </p:nvSpPr>
        <p:spPr>
          <a:xfrm>
            <a:off x="6534246" y="1444136"/>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03</a:t>
            </a:r>
            <a:endParaRPr/>
          </a:p>
        </p:txBody>
      </p:sp>
      <p:sp>
        <p:nvSpPr>
          <p:cNvPr id="218" name="Google Shape;218;p28"/>
          <p:cNvSpPr txBox="1">
            <a:spLocks noGrp="1"/>
          </p:cNvSpPr>
          <p:nvPr>
            <p:ph type="title" idx="13"/>
          </p:nvPr>
        </p:nvSpPr>
        <p:spPr>
          <a:xfrm>
            <a:off x="6534246" y="3200761"/>
            <a:ext cx="876300" cy="528900"/>
          </a:xfrm>
          <a:prstGeom prst="rect">
            <a:avLst/>
          </a:prstGeom>
        </p:spPr>
        <p:txBody>
          <a:bodyPr spcFirstLastPara="1" wrap="square" lIns="36000" tIns="36000" rIns="36000" bIns="36000" anchor="ctr" anchorCtr="0">
            <a:noAutofit/>
          </a:bodyPr>
          <a:lstStyle/>
          <a:p>
            <a:pPr marL="0" lvl="0" indent="0" algn="ctr" rtl="0">
              <a:spcBef>
                <a:spcPts val="0"/>
              </a:spcBef>
              <a:spcAft>
                <a:spcPts val="0"/>
              </a:spcAft>
              <a:buNone/>
            </a:pPr>
            <a:r>
              <a:rPr lang="fr"/>
              <a:t>06</a:t>
            </a:r>
            <a:endParaRPr/>
          </a:p>
        </p:txBody>
      </p:sp>
      <p:sp>
        <p:nvSpPr>
          <p:cNvPr id="219" name="Google Shape;219;p28"/>
          <p:cNvSpPr txBox="1">
            <a:spLocks noGrp="1"/>
          </p:cNvSpPr>
          <p:nvPr>
            <p:ph type="subTitle" idx="14"/>
          </p:nvPr>
        </p:nvSpPr>
        <p:spPr>
          <a:xfrm>
            <a:off x="6041046" y="1986126"/>
            <a:ext cx="1862700" cy="641871"/>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vi-VN" dirty="0"/>
              <a:t>CƠ SỞ</a:t>
            </a:r>
          </a:p>
          <a:p>
            <a:pPr marL="0" lvl="0" indent="0" algn="ctr" rtl="0">
              <a:spcBef>
                <a:spcPts val="0"/>
              </a:spcBef>
              <a:spcAft>
                <a:spcPts val="0"/>
              </a:spcAft>
              <a:buNone/>
            </a:pPr>
            <a:r>
              <a:rPr lang="vi-VN" dirty="0"/>
              <a:t>LÝ THUYẾT</a:t>
            </a:r>
          </a:p>
        </p:txBody>
      </p:sp>
      <p:sp>
        <p:nvSpPr>
          <p:cNvPr id="220" name="Google Shape;220;p28"/>
          <p:cNvSpPr txBox="1">
            <a:spLocks noGrp="1"/>
          </p:cNvSpPr>
          <p:nvPr>
            <p:ph type="subTitle" idx="15"/>
          </p:nvPr>
        </p:nvSpPr>
        <p:spPr>
          <a:xfrm>
            <a:off x="6041046" y="3742752"/>
            <a:ext cx="1862700" cy="373200"/>
          </a:xfrm>
          <a:prstGeom prst="rect">
            <a:avLst/>
          </a:prstGeom>
        </p:spPr>
        <p:txBody>
          <a:bodyPr spcFirstLastPara="1" wrap="square" lIns="36000" tIns="36000" rIns="36000" bIns="36000" anchor="t" anchorCtr="0">
            <a:noAutofit/>
          </a:bodyPr>
          <a:lstStyle/>
          <a:p>
            <a:pPr marL="0" lvl="0" indent="0" algn="ctr" rtl="0">
              <a:spcBef>
                <a:spcPts val="0"/>
              </a:spcBef>
              <a:spcAft>
                <a:spcPts val="0"/>
              </a:spcAft>
              <a:buNone/>
            </a:pPr>
            <a:r>
              <a:rPr lang="fr" dirty="0"/>
              <a:t>TỔNG KẾT</a:t>
            </a:r>
            <a:endParaRPr dirty="0"/>
          </a:p>
        </p:txBody>
      </p:sp>
      <p:cxnSp>
        <p:nvCxnSpPr>
          <p:cNvPr id="221" name="Google Shape;221;p28"/>
          <p:cNvCxnSpPr/>
          <p:nvPr/>
        </p:nvCxnSpPr>
        <p:spPr>
          <a:xfrm>
            <a:off x="6373146" y="3737650"/>
            <a:ext cx="1198500" cy="0"/>
          </a:xfrm>
          <a:prstGeom prst="straightConnector1">
            <a:avLst/>
          </a:prstGeom>
          <a:noFill/>
          <a:ln w="9525" cap="flat" cmpd="sng">
            <a:solidFill>
              <a:schemeClr val="bg1"/>
            </a:solidFill>
            <a:prstDash val="solid"/>
            <a:round/>
            <a:headEnd type="none" w="med" len="med"/>
            <a:tailEnd type="none" w="med" len="med"/>
          </a:ln>
        </p:spPr>
      </p:cxnSp>
      <p:cxnSp>
        <p:nvCxnSpPr>
          <p:cNvPr id="222" name="Google Shape;222;p28"/>
          <p:cNvCxnSpPr/>
          <p:nvPr/>
        </p:nvCxnSpPr>
        <p:spPr>
          <a:xfrm>
            <a:off x="6373146" y="1973900"/>
            <a:ext cx="11985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D4D4CB30-7B6F-2F8C-07BC-1A46B155B6A3}"/>
              </a:ext>
            </a:extLst>
          </p:cNvPr>
          <p:cNvSpPr>
            <a:spLocks noGrp="1"/>
          </p:cNvSpPr>
          <p:nvPr>
            <p:ph type="sldNum" sz="quarter" idx="16"/>
          </p:nvPr>
        </p:nvSpPr>
        <p:spPr/>
        <p:txBody>
          <a:bodyPr/>
          <a:lstStyle/>
          <a:p>
            <a:fld id="{F83997F8-C91B-4E09-A065-C8C07DC9F109}" type="slidenum">
              <a:rPr lang="en-US" smtClean="0"/>
              <a:pPr/>
              <a:t>7</a:t>
            </a:fld>
            <a:endParaRPr lang="en-US" dirty="0"/>
          </a:p>
        </p:txBody>
      </p:sp>
    </p:spTree>
    <p:extLst>
      <p:ext uri="{BB962C8B-B14F-4D97-AF65-F5344CB8AC3E}">
        <p14:creationId xmlns:p14="http://schemas.microsoft.com/office/powerpoint/2010/main" val="24747527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2"/>
            </a:gs>
            <a:gs pos="29000">
              <a:schemeClr val="tx1">
                <a:lumMod val="95000"/>
              </a:schemeClr>
            </a:gs>
            <a:gs pos="72000">
              <a:schemeClr val="tx1">
                <a:lumMod val="95000"/>
              </a:schemeClr>
            </a:gs>
            <a:gs pos="100000">
              <a:schemeClr val="bg2"/>
            </a:gs>
          </a:gsLst>
          <a:lin ang="0" scaled="1"/>
          <a:tileRect/>
        </a:gradFill>
        <a:effectLst/>
      </p:bgPr>
    </p:bg>
    <p:spTree>
      <p:nvGrpSpPr>
        <p:cNvPr id="1" name="Shape 239"/>
        <p:cNvGrpSpPr/>
        <p:nvPr/>
      </p:nvGrpSpPr>
      <p:grpSpPr>
        <a:xfrm>
          <a:off x="0" y="0"/>
          <a:ext cx="0" cy="0"/>
          <a:chOff x="0" y="0"/>
          <a:chExt cx="0" cy="0"/>
        </a:xfrm>
      </p:grpSpPr>
      <p:grpSp>
        <p:nvGrpSpPr>
          <p:cNvPr id="2" name="Group 1">
            <a:extLst>
              <a:ext uri="{FF2B5EF4-FFF2-40B4-BE49-F238E27FC236}">
                <a16:creationId xmlns:a16="http://schemas.microsoft.com/office/drawing/2014/main" id="{7011ECF5-5794-A429-288E-3E73EE58FCF4}"/>
              </a:ext>
            </a:extLst>
          </p:cNvPr>
          <p:cNvGrpSpPr/>
          <p:nvPr/>
        </p:nvGrpSpPr>
        <p:grpSpPr>
          <a:xfrm flipH="1">
            <a:off x="6275664" y="-660563"/>
            <a:ext cx="4440276" cy="6128011"/>
            <a:chOff x="-1491078" y="-564698"/>
            <a:chExt cx="4440276" cy="6128011"/>
          </a:xfrm>
        </p:grpSpPr>
        <p:sp>
          <p:nvSpPr>
            <p:cNvPr id="241" name="Google Shape;241;p30"/>
            <p:cNvSpPr/>
            <p:nvPr/>
          </p:nvSpPr>
          <p:spPr>
            <a:xfrm flipH="1">
              <a:off x="-1491078" y="-268224"/>
              <a:ext cx="2233396" cy="4065807"/>
            </a:xfrm>
            <a:custGeom>
              <a:avLst/>
              <a:gdLst/>
              <a:ahLst/>
              <a:cxnLst/>
              <a:rect l="l" t="t" r="r" b="b"/>
              <a:pathLst>
                <a:path w="36794" h="66982" extrusionOk="0">
                  <a:moveTo>
                    <a:pt x="17400" y="0"/>
                  </a:moveTo>
                  <a:cubicBezTo>
                    <a:pt x="17183" y="0"/>
                    <a:pt x="17027" y="79"/>
                    <a:pt x="16872" y="246"/>
                  </a:cubicBezTo>
                  <a:cubicBezTo>
                    <a:pt x="16473" y="697"/>
                    <a:pt x="16048" y="1134"/>
                    <a:pt x="15637" y="1572"/>
                  </a:cubicBezTo>
                  <a:cubicBezTo>
                    <a:pt x="14659" y="2575"/>
                    <a:pt x="13655" y="3566"/>
                    <a:pt x="12702" y="4583"/>
                  </a:cubicBezTo>
                  <a:cubicBezTo>
                    <a:pt x="11531" y="5831"/>
                    <a:pt x="10450" y="7131"/>
                    <a:pt x="9601" y="8611"/>
                  </a:cubicBezTo>
                  <a:cubicBezTo>
                    <a:pt x="8558" y="10426"/>
                    <a:pt x="8031" y="12382"/>
                    <a:pt x="7979" y="14467"/>
                  </a:cubicBezTo>
                  <a:cubicBezTo>
                    <a:pt x="7941" y="16410"/>
                    <a:pt x="8237" y="18314"/>
                    <a:pt x="8623" y="20206"/>
                  </a:cubicBezTo>
                  <a:cubicBezTo>
                    <a:pt x="9022" y="22137"/>
                    <a:pt x="9562" y="24028"/>
                    <a:pt x="10013" y="25946"/>
                  </a:cubicBezTo>
                  <a:cubicBezTo>
                    <a:pt x="10463" y="27889"/>
                    <a:pt x="10721" y="29845"/>
                    <a:pt x="10746" y="31827"/>
                  </a:cubicBezTo>
                  <a:cubicBezTo>
                    <a:pt x="10759" y="32638"/>
                    <a:pt x="10695" y="33449"/>
                    <a:pt x="10605" y="34259"/>
                  </a:cubicBezTo>
                  <a:cubicBezTo>
                    <a:pt x="10437" y="35984"/>
                    <a:pt x="10026" y="37657"/>
                    <a:pt x="9408" y="39266"/>
                  </a:cubicBezTo>
                  <a:cubicBezTo>
                    <a:pt x="8700" y="41080"/>
                    <a:pt x="7761" y="42766"/>
                    <a:pt x="6705" y="44387"/>
                  </a:cubicBezTo>
                  <a:cubicBezTo>
                    <a:pt x="5586" y="46099"/>
                    <a:pt x="4453" y="47798"/>
                    <a:pt x="3334" y="49509"/>
                  </a:cubicBezTo>
                  <a:cubicBezTo>
                    <a:pt x="2368" y="51002"/>
                    <a:pt x="1545" y="52572"/>
                    <a:pt x="966" y="54271"/>
                  </a:cubicBezTo>
                  <a:cubicBezTo>
                    <a:pt x="348" y="56124"/>
                    <a:pt x="0" y="58029"/>
                    <a:pt x="245" y="59998"/>
                  </a:cubicBezTo>
                  <a:cubicBezTo>
                    <a:pt x="425" y="61426"/>
                    <a:pt x="927" y="62739"/>
                    <a:pt x="1789" y="63910"/>
                  </a:cubicBezTo>
                  <a:cubicBezTo>
                    <a:pt x="2703" y="65158"/>
                    <a:pt x="3913" y="66098"/>
                    <a:pt x="5200" y="66934"/>
                  </a:cubicBezTo>
                  <a:cubicBezTo>
                    <a:pt x="5231" y="66958"/>
                    <a:pt x="5267" y="66982"/>
                    <a:pt x="5309" y="66982"/>
                  </a:cubicBezTo>
                  <a:cubicBezTo>
                    <a:pt x="5335" y="66982"/>
                    <a:pt x="5363" y="66972"/>
                    <a:pt x="5393" y="66947"/>
                  </a:cubicBezTo>
                  <a:cubicBezTo>
                    <a:pt x="5405" y="66844"/>
                    <a:pt x="5367" y="66754"/>
                    <a:pt x="5341" y="66664"/>
                  </a:cubicBezTo>
                  <a:cubicBezTo>
                    <a:pt x="5238" y="66342"/>
                    <a:pt x="5135" y="66021"/>
                    <a:pt x="5045" y="65699"/>
                  </a:cubicBezTo>
                  <a:cubicBezTo>
                    <a:pt x="4518" y="63833"/>
                    <a:pt x="4376" y="61928"/>
                    <a:pt x="4646" y="60011"/>
                  </a:cubicBezTo>
                  <a:cubicBezTo>
                    <a:pt x="4904" y="58093"/>
                    <a:pt x="5599" y="56330"/>
                    <a:pt x="6564" y="54670"/>
                  </a:cubicBezTo>
                  <a:cubicBezTo>
                    <a:pt x="7645" y="52804"/>
                    <a:pt x="9009" y="51144"/>
                    <a:pt x="10425" y="49522"/>
                  </a:cubicBezTo>
                  <a:cubicBezTo>
                    <a:pt x="11724" y="48004"/>
                    <a:pt x="13076" y="46549"/>
                    <a:pt x="14337" y="44992"/>
                  </a:cubicBezTo>
                  <a:cubicBezTo>
                    <a:pt x="15649" y="43358"/>
                    <a:pt x="16833" y="41659"/>
                    <a:pt x="17709" y="39742"/>
                  </a:cubicBezTo>
                  <a:cubicBezTo>
                    <a:pt x="18558" y="37863"/>
                    <a:pt x="19008" y="35894"/>
                    <a:pt x="19021" y="33835"/>
                  </a:cubicBezTo>
                  <a:cubicBezTo>
                    <a:pt x="19034" y="32509"/>
                    <a:pt x="18880" y="31197"/>
                    <a:pt x="18699" y="29884"/>
                  </a:cubicBezTo>
                  <a:cubicBezTo>
                    <a:pt x="18468" y="28198"/>
                    <a:pt x="18159" y="26525"/>
                    <a:pt x="18017" y="24839"/>
                  </a:cubicBezTo>
                  <a:cubicBezTo>
                    <a:pt x="17889" y="23385"/>
                    <a:pt x="17889" y="21931"/>
                    <a:pt x="18056" y="20489"/>
                  </a:cubicBezTo>
                  <a:cubicBezTo>
                    <a:pt x="18442" y="17324"/>
                    <a:pt x="19613" y="14479"/>
                    <a:pt x="21479" y="11906"/>
                  </a:cubicBezTo>
                  <a:cubicBezTo>
                    <a:pt x="23049" y="9731"/>
                    <a:pt x="24980" y="7903"/>
                    <a:pt x="27090" y="6256"/>
                  </a:cubicBezTo>
                  <a:cubicBezTo>
                    <a:pt x="29664" y="4261"/>
                    <a:pt x="32431" y="2588"/>
                    <a:pt x="35262" y="980"/>
                  </a:cubicBezTo>
                  <a:cubicBezTo>
                    <a:pt x="35777" y="697"/>
                    <a:pt x="36305" y="426"/>
                    <a:pt x="36794" y="92"/>
                  </a:cubicBezTo>
                  <a:lnTo>
                    <a:pt x="36794" y="14"/>
                  </a:lnTo>
                  <a:cubicBezTo>
                    <a:pt x="36639" y="2"/>
                    <a:pt x="36485" y="2"/>
                    <a:pt x="36330" y="2"/>
                  </a:cubicBezTo>
                  <a:lnTo>
                    <a:pt x="17683" y="2"/>
                  </a:lnTo>
                  <a:cubicBezTo>
                    <a:pt x="17631" y="2"/>
                    <a:pt x="17580" y="7"/>
                    <a:pt x="17528" y="7"/>
                  </a:cubicBezTo>
                  <a:cubicBezTo>
                    <a:pt x="17503" y="7"/>
                    <a:pt x="17477" y="6"/>
                    <a:pt x="17451" y="2"/>
                  </a:cubicBezTo>
                  <a:cubicBezTo>
                    <a:pt x="17434" y="1"/>
                    <a:pt x="17417" y="0"/>
                    <a:pt x="17400" y="0"/>
                  </a:cubicBezTo>
                  <a:close/>
                </a:path>
              </a:pathLst>
            </a:custGeom>
            <a:gradFill>
              <a:gsLst>
                <a:gs pos="24000">
                  <a:schemeClr val="tx2"/>
                </a:gs>
                <a:gs pos="100000">
                  <a:srgbClr val="FFFFFF">
                    <a:alpha val="0"/>
                  </a:srgbClr>
                </a:gs>
              </a:gsLst>
              <a:lin ang="0"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0"/>
            <p:cNvSpPr/>
            <p:nvPr/>
          </p:nvSpPr>
          <p:spPr>
            <a:xfrm flipH="1">
              <a:off x="1169365" y="1839147"/>
              <a:ext cx="1688128" cy="3569281"/>
            </a:xfrm>
            <a:custGeom>
              <a:avLst/>
              <a:gdLst/>
              <a:ahLst/>
              <a:cxnLst/>
              <a:rect l="l" t="t" r="r" b="b"/>
              <a:pathLst>
                <a:path w="27811" h="58802" extrusionOk="0">
                  <a:moveTo>
                    <a:pt x="20594" y="0"/>
                  </a:moveTo>
                  <a:cubicBezTo>
                    <a:pt x="20577" y="0"/>
                    <a:pt x="20559" y="3"/>
                    <a:pt x="20540" y="9"/>
                  </a:cubicBezTo>
                  <a:cubicBezTo>
                    <a:pt x="20488" y="125"/>
                    <a:pt x="20578" y="202"/>
                    <a:pt x="20630" y="292"/>
                  </a:cubicBezTo>
                  <a:cubicBezTo>
                    <a:pt x="20939" y="832"/>
                    <a:pt x="21222" y="1399"/>
                    <a:pt x="21466" y="1978"/>
                  </a:cubicBezTo>
                  <a:cubicBezTo>
                    <a:pt x="22406" y="4191"/>
                    <a:pt x="22805" y="6482"/>
                    <a:pt x="22534" y="8876"/>
                  </a:cubicBezTo>
                  <a:cubicBezTo>
                    <a:pt x="22341" y="10574"/>
                    <a:pt x="21801" y="12170"/>
                    <a:pt x="20977" y="13650"/>
                  </a:cubicBezTo>
                  <a:cubicBezTo>
                    <a:pt x="19999" y="15439"/>
                    <a:pt x="18661" y="16919"/>
                    <a:pt x="17168" y="18283"/>
                  </a:cubicBezTo>
                  <a:cubicBezTo>
                    <a:pt x="15752" y="19570"/>
                    <a:pt x="14247" y="20754"/>
                    <a:pt x="12805" y="22028"/>
                  </a:cubicBezTo>
                  <a:cubicBezTo>
                    <a:pt x="11544" y="23122"/>
                    <a:pt x="10360" y="24306"/>
                    <a:pt x="9356" y="25657"/>
                  </a:cubicBezTo>
                  <a:cubicBezTo>
                    <a:pt x="7670" y="27974"/>
                    <a:pt x="7001" y="30573"/>
                    <a:pt x="7259" y="33417"/>
                  </a:cubicBezTo>
                  <a:cubicBezTo>
                    <a:pt x="7374" y="34717"/>
                    <a:pt x="7658" y="35978"/>
                    <a:pt x="7966" y="37239"/>
                  </a:cubicBezTo>
                  <a:cubicBezTo>
                    <a:pt x="8404" y="39041"/>
                    <a:pt x="8919" y="40830"/>
                    <a:pt x="9138" y="42670"/>
                  </a:cubicBezTo>
                  <a:cubicBezTo>
                    <a:pt x="9279" y="43931"/>
                    <a:pt x="9279" y="45180"/>
                    <a:pt x="9047" y="46441"/>
                  </a:cubicBezTo>
                  <a:cubicBezTo>
                    <a:pt x="8700" y="48255"/>
                    <a:pt x="8082" y="49980"/>
                    <a:pt x="7194" y="51614"/>
                  </a:cubicBezTo>
                  <a:cubicBezTo>
                    <a:pt x="6126" y="53609"/>
                    <a:pt x="4723" y="55333"/>
                    <a:pt x="2973" y="56775"/>
                  </a:cubicBezTo>
                  <a:cubicBezTo>
                    <a:pt x="2047" y="57534"/>
                    <a:pt x="1056" y="58165"/>
                    <a:pt x="0" y="58705"/>
                  </a:cubicBezTo>
                  <a:cubicBezTo>
                    <a:pt x="32" y="58782"/>
                    <a:pt x="84" y="58802"/>
                    <a:pt x="139" y="58802"/>
                  </a:cubicBezTo>
                  <a:cubicBezTo>
                    <a:pt x="193" y="58802"/>
                    <a:pt x="251" y="58782"/>
                    <a:pt x="296" y="58782"/>
                  </a:cubicBezTo>
                  <a:lnTo>
                    <a:pt x="12278" y="58782"/>
                  </a:lnTo>
                  <a:cubicBezTo>
                    <a:pt x="12831" y="57933"/>
                    <a:pt x="13513" y="57174"/>
                    <a:pt x="14234" y="56466"/>
                  </a:cubicBezTo>
                  <a:cubicBezTo>
                    <a:pt x="15019" y="55694"/>
                    <a:pt x="15804" y="54934"/>
                    <a:pt x="16512" y="54098"/>
                  </a:cubicBezTo>
                  <a:cubicBezTo>
                    <a:pt x="19150" y="50971"/>
                    <a:pt x="20462" y="47329"/>
                    <a:pt x="20527" y="43249"/>
                  </a:cubicBezTo>
                  <a:cubicBezTo>
                    <a:pt x="20553" y="41834"/>
                    <a:pt x="20347" y="40444"/>
                    <a:pt x="19986" y="39093"/>
                  </a:cubicBezTo>
                  <a:cubicBezTo>
                    <a:pt x="19626" y="37767"/>
                    <a:pt x="19253" y="36454"/>
                    <a:pt x="18905" y="35142"/>
                  </a:cubicBezTo>
                  <a:cubicBezTo>
                    <a:pt x="18622" y="34138"/>
                    <a:pt x="18442" y="33108"/>
                    <a:pt x="18403" y="32066"/>
                  </a:cubicBezTo>
                  <a:cubicBezTo>
                    <a:pt x="18326" y="30509"/>
                    <a:pt x="18674" y="29029"/>
                    <a:pt x="19330" y="27613"/>
                  </a:cubicBezTo>
                  <a:cubicBezTo>
                    <a:pt x="20076" y="26043"/>
                    <a:pt x="21106" y="24666"/>
                    <a:pt x="22161" y="23302"/>
                  </a:cubicBezTo>
                  <a:cubicBezTo>
                    <a:pt x="23217" y="21964"/>
                    <a:pt x="24285" y="20651"/>
                    <a:pt x="25224" y="19222"/>
                  </a:cubicBezTo>
                  <a:cubicBezTo>
                    <a:pt x="27064" y="16443"/>
                    <a:pt x="27811" y="13406"/>
                    <a:pt x="27360" y="10085"/>
                  </a:cubicBezTo>
                  <a:cubicBezTo>
                    <a:pt x="26961" y="7241"/>
                    <a:pt x="25790" y="4783"/>
                    <a:pt x="23770" y="2724"/>
                  </a:cubicBezTo>
                  <a:cubicBezTo>
                    <a:pt x="22843" y="1785"/>
                    <a:pt x="21827" y="961"/>
                    <a:pt x="20810" y="137"/>
                  </a:cubicBezTo>
                  <a:cubicBezTo>
                    <a:pt x="20744" y="83"/>
                    <a:pt x="20688" y="0"/>
                    <a:pt x="20594" y="0"/>
                  </a:cubicBezTo>
                  <a:close/>
                </a:path>
              </a:pathLst>
            </a:custGeom>
            <a:gradFill>
              <a:gsLst>
                <a:gs pos="24000">
                  <a:schemeClr val="tx2"/>
                </a:gs>
                <a:gs pos="100000">
                  <a:srgbClr val="FFFFFF">
                    <a:alpha val="0"/>
                  </a:srgbClr>
                </a:gs>
              </a:gsLst>
              <a:lin ang="5400012"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0"/>
            <p:cNvSpPr/>
            <p:nvPr/>
          </p:nvSpPr>
          <p:spPr>
            <a:xfrm flipH="1">
              <a:off x="697046" y="-403193"/>
              <a:ext cx="2252152" cy="5966506"/>
            </a:xfrm>
            <a:custGeom>
              <a:avLst/>
              <a:gdLst/>
              <a:ahLst/>
              <a:cxnLst/>
              <a:rect l="l" t="t" r="r" b="b"/>
              <a:pathLst>
                <a:path w="37103" h="98295" extrusionOk="0">
                  <a:moveTo>
                    <a:pt x="19922" y="0"/>
                  </a:moveTo>
                  <a:cubicBezTo>
                    <a:pt x="19317" y="103"/>
                    <a:pt x="18725" y="206"/>
                    <a:pt x="18120" y="296"/>
                  </a:cubicBezTo>
                  <a:cubicBezTo>
                    <a:pt x="16576" y="541"/>
                    <a:pt x="15031" y="785"/>
                    <a:pt x="13487" y="1017"/>
                  </a:cubicBezTo>
                  <a:cubicBezTo>
                    <a:pt x="11994" y="1261"/>
                    <a:pt x="10488" y="1493"/>
                    <a:pt x="8983" y="1724"/>
                  </a:cubicBezTo>
                  <a:cubicBezTo>
                    <a:pt x="7438" y="1969"/>
                    <a:pt x="5881" y="2214"/>
                    <a:pt x="4337" y="2445"/>
                  </a:cubicBezTo>
                  <a:cubicBezTo>
                    <a:pt x="3089" y="2651"/>
                    <a:pt x="1840" y="2844"/>
                    <a:pt x="592" y="3037"/>
                  </a:cubicBezTo>
                  <a:cubicBezTo>
                    <a:pt x="450" y="3050"/>
                    <a:pt x="399" y="3114"/>
                    <a:pt x="386" y="3243"/>
                  </a:cubicBezTo>
                  <a:cubicBezTo>
                    <a:pt x="232" y="4118"/>
                    <a:pt x="116" y="5006"/>
                    <a:pt x="51" y="5894"/>
                  </a:cubicBezTo>
                  <a:cubicBezTo>
                    <a:pt x="26" y="6306"/>
                    <a:pt x="64" y="6731"/>
                    <a:pt x="0" y="7142"/>
                  </a:cubicBezTo>
                  <a:lnTo>
                    <a:pt x="0" y="7799"/>
                  </a:lnTo>
                  <a:cubicBezTo>
                    <a:pt x="64" y="8159"/>
                    <a:pt x="39" y="8532"/>
                    <a:pt x="51" y="8893"/>
                  </a:cubicBezTo>
                  <a:cubicBezTo>
                    <a:pt x="154" y="10398"/>
                    <a:pt x="386" y="11865"/>
                    <a:pt x="759" y="13320"/>
                  </a:cubicBezTo>
                  <a:cubicBezTo>
                    <a:pt x="1519" y="16267"/>
                    <a:pt x="2844" y="18943"/>
                    <a:pt x="4607" y="21414"/>
                  </a:cubicBezTo>
                  <a:cubicBezTo>
                    <a:pt x="5765" y="23036"/>
                    <a:pt x="7091" y="24516"/>
                    <a:pt x="8507" y="25919"/>
                  </a:cubicBezTo>
                  <a:cubicBezTo>
                    <a:pt x="9639" y="27038"/>
                    <a:pt x="10836" y="28106"/>
                    <a:pt x="12059" y="29123"/>
                  </a:cubicBezTo>
                  <a:cubicBezTo>
                    <a:pt x="14015" y="30757"/>
                    <a:pt x="16048" y="32289"/>
                    <a:pt x="18081" y="33833"/>
                  </a:cubicBezTo>
                  <a:cubicBezTo>
                    <a:pt x="20231" y="35467"/>
                    <a:pt x="22405" y="37076"/>
                    <a:pt x="24439" y="38891"/>
                  </a:cubicBezTo>
                  <a:cubicBezTo>
                    <a:pt x="25726" y="40036"/>
                    <a:pt x="26832" y="41349"/>
                    <a:pt x="27605" y="42906"/>
                  </a:cubicBezTo>
                  <a:cubicBezTo>
                    <a:pt x="28377" y="44489"/>
                    <a:pt x="28827" y="46149"/>
                    <a:pt x="28956" y="47899"/>
                  </a:cubicBezTo>
                  <a:cubicBezTo>
                    <a:pt x="29033" y="49096"/>
                    <a:pt x="28956" y="50280"/>
                    <a:pt x="28724" y="51451"/>
                  </a:cubicBezTo>
                  <a:cubicBezTo>
                    <a:pt x="28390" y="53175"/>
                    <a:pt x="27656" y="54733"/>
                    <a:pt x="26691" y="56187"/>
                  </a:cubicBezTo>
                  <a:cubicBezTo>
                    <a:pt x="25751" y="57628"/>
                    <a:pt x="24645" y="58954"/>
                    <a:pt x="23589" y="60305"/>
                  </a:cubicBezTo>
                  <a:cubicBezTo>
                    <a:pt x="22689" y="61476"/>
                    <a:pt x="21801" y="62660"/>
                    <a:pt x="21106" y="63973"/>
                  </a:cubicBezTo>
                  <a:cubicBezTo>
                    <a:pt x="20475" y="65195"/>
                    <a:pt x="20038" y="66469"/>
                    <a:pt x="19935" y="67846"/>
                  </a:cubicBezTo>
                  <a:cubicBezTo>
                    <a:pt x="19844" y="68915"/>
                    <a:pt x="19947" y="69970"/>
                    <a:pt x="20166" y="71025"/>
                  </a:cubicBezTo>
                  <a:cubicBezTo>
                    <a:pt x="20436" y="72389"/>
                    <a:pt x="20861" y="73728"/>
                    <a:pt x="21247" y="75066"/>
                  </a:cubicBezTo>
                  <a:cubicBezTo>
                    <a:pt x="21762" y="76919"/>
                    <a:pt x="22097" y="78785"/>
                    <a:pt x="22007" y="80716"/>
                  </a:cubicBezTo>
                  <a:cubicBezTo>
                    <a:pt x="21955" y="82067"/>
                    <a:pt x="21749" y="83405"/>
                    <a:pt x="21376" y="84705"/>
                  </a:cubicBezTo>
                  <a:cubicBezTo>
                    <a:pt x="20642" y="87305"/>
                    <a:pt x="19368" y="89595"/>
                    <a:pt x="17515" y="91564"/>
                  </a:cubicBezTo>
                  <a:cubicBezTo>
                    <a:pt x="16743" y="92375"/>
                    <a:pt x="15919" y="93134"/>
                    <a:pt x="15160" y="93958"/>
                  </a:cubicBezTo>
                  <a:cubicBezTo>
                    <a:pt x="14555" y="94614"/>
                    <a:pt x="13989" y="95296"/>
                    <a:pt x="13564" y="96081"/>
                  </a:cubicBezTo>
                  <a:cubicBezTo>
                    <a:pt x="13178" y="96763"/>
                    <a:pt x="12934" y="97510"/>
                    <a:pt x="12895" y="98295"/>
                  </a:cubicBezTo>
                  <a:lnTo>
                    <a:pt x="34207" y="98295"/>
                  </a:lnTo>
                  <a:cubicBezTo>
                    <a:pt x="34348" y="96931"/>
                    <a:pt x="34438" y="95567"/>
                    <a:pt x="34528" y="94202"/>
                  </a:cubicBezTo>
                  <a:cubicBezTo>
                    <a:pt x="34631" y="92697"/>
                    <a:pt x="34799" y="91191"/>
                    <a:pt x="34979" y="89698"/>
                  </a:cubicBezTo>
                  <a:cubicBezTo>
                    <a:pt x="35082" y="88810"/>
                    <a:pt x="35146" y="87935"/>
                    <a:pt x="35185" y="87047"/>
                  </a:cubicBezTo>
                  <a:cubicBezTo>
                    <a:pt x="35262" y="85657"/>
                    <a:pt x="35210" y="84280"/>
                    <a:pt x="34966" y="82916"/>
                  </a:cubicBezTo>
                  <a:cubicBezTo>
                    <a:pt x="34644" y="81089"/>
                    <a:pt x="33885" y="79454"/>
                    <a:pt x="32881" y="77910"/>
                  </a:cubicBezTo>
                  <a:cubicBezTo>
                    <a:pt x="31993" y="76546"/>
                    <a:pt x="30964" y="75285"/>
                    <a:pt x="29960" y="74011"/>
                  </a:cubicBezTo>
                  <a:cubicBezTo>
                    <a:pt x="28814" y="72569"/>
                    <a:pt x="27720" y="71102"/>
                    <a:pt x="26935" y="69429"/>
                  </a:cubicBezTo>
                  <a:cubicBezTo>
                    <a:pt x="26382" y="68245"/>
                    <a:pt x="25983" y="67010"/>
                    <a:pt x="25842" y="65710"/>
                  </a:cubicBezTo>
                  <a:cubicBezTo>
                    <a:pt x="25674" y="64037"/>
                    <a:pt x="26022" y="62493"/>
                    <a:pt x="26935" y="61090"/>
                  </a:cubicBezTo>
                  <a:cubicBezTo>
                    <a:pt x="27489" y="60228"/>
                    <a:pt x="28158" y="59456"/>
                    <a:pt x="28814" y="58671"/>
                  </a:cubicBezTo>
                  <a:cubicBezTo>
                    <a:pt x="30925" y="56123"/>
                    <a:pt x="32817" y="53420"/>
                    <a:pt x="34271" y="50434"/>
                  </a:cubicBezTo>
                  <a:cubicBezTo>
                    <a:pt x="35429" y="48079"/>
                    <a:pt x="36291" y="45634"/>
                    <a:pt x="36755" y="43035"/>
                  </a:cubicBezTo>
                  <a:cubicBezTo>
                    <a:pt x="36961" y="41851"/>
                    <a:pt x="37089" y="40654"/>
                    <a:pt x="37076" y="39457"/>
                  </a:cubicBezTo>
                  <a:cubicBezTo>
                    <a:pt x="37076" y="39367"/>
                    <a:pt x="37064" y="39277"/>
                    <a:pt x="37102" y="39187"/>
                  </a:cubicBezTo>
                  <a:lnTo>
                    <a:pt x="37102" y="39148"/>
                  </a:lnTo>
                  <a:cubicBezTo>
                    <a:pt x="37089" y="39084"/>
                    <a:pt x="37076" y="39007"/>
                    <a:pt x="37076" y="38942"/>
                  </a:cubicBezTo>
                  <a:cubicBezTo>
                    <a:pt x="37076" y="36240"/>
                    <a:pt x="36562" y="33640"/>
                    <a:pt x="35481" y="31156"/>
                  </a:cubicBezTo>
                  <a:cubicBezTo>
                    <a:pt x="34734" y="29445"/>
                    <a:pt x="33718" y="27900"/>
                    <a:pt x="32444" y="26536"/>
                  </a:cubicBezTo>
                  <a:cubicBezTo>
                    <a:pt x="31272" y="25275"/>
                    <a:pt x="29960" y="24181"/>
                    <a:pt x="28634" y="23100"/>
                  </a:cubicBezTo>
                  <a:cubicBezTo>
                    <a:pt x="27206" y="21929"/>
                    <a:pt x="25777" y="20771"/>
                    <a:pt x="24465" y="19471"/>
                  </a:cubicBezTo>
                  <a:cubicBezTo>
                    <a:pt x="22238" y="17258"/>
                    <a:pt x="20848" y="14607"/>
                    <a:pt x="20243" y="11531"/>
                  </a:cubicBezTo>
                  <a:cubicBezTo>
                    <a:pt x="20012" y="10398"/>
                    <a:pt x="19870" y="9240"/>
                    <a:pt x="19806" y="8082"/>
                  </a:cubicBezTo>
                  <a:cubicBezTo>
                    <a:pt x="19767" y="7348"/>
                    <a:pt x="19729" y="6615"/>
                    <a:pt x="19742" y="5881"/>
                  </a:cubicBezTo>
                  <a:cubicBezTo>
                    <a:pt x="19767" y="4556"/>
                    <a:pt x="19819" y="3243"/>
                    <a:pt x="19922" y="1918"/>
                  </a:cubicBezTo>
                  <a:cubicBezTo>
                    <a:pt x="19973" y="1326"/>
                    <a:pt x="20012" y="734"/>
                    <a:pt x="20050" y="154"/>
                  </a:cubicBezTo>
                  <a:cubicBezTo>
                    <a:pt x="20050" y="103"/>
                    <a:pt x="20063" y="51"/>
                    <a:pt x="20076" y="0"/>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44" name="Google Shape;244;p30"/>
            <p:cNvSpPr/>
            <p:nvPr/>
          </p:nvSpPr>
          <p:spPr>
            <a:xfrm flipH="1">
              <a:off x="-605416" y="-498925"/>
              <a:ext cx="1710829" cy="5893727"/>
            </a:xfrm>
            <a:custGeom>
              <a:avLst/>
              <a:gdLst/>
              <a:ahLst/>
              <a:cxnLst/>
              <a:rect l="l" t="t" r="r" b="b"/>
              <a:pathLst>
                <a:path w="28185" h="97096" extrusionOk="0">
                  <a:moveTo>
                    <a:pt x="7581" y="1"/>
                  </a:moveTo>
                  <a:cubicBezTo>
                    <a:pt x="7529" y="142"/>
                    <a:pt x="7426" y="232"/>
                    <a:pt x="7336" y="348"/>
                  </a:cubicBezTo>
                  <a:cubicBezTo>
                    <a:pt x="6242" y="1686"/>
                    <a:pt x="5174" y="3038"/>
                    <a:pt x="4235" y="4479"/>
                  </a:cubicBezTo>
                  <a:cubicBezTo>
                    <a:pt x="3012" y="6358"/>
                    <a:pt x="2034" y="8340"/>
                    <a:pt x="1494" y="10528"/>
                  </a:cubicBezTo>
                  <a:cubicBezTo>
                    <a:pt x="889" y="12986"/>
                    <a:pt x="953" y="15405"/>
                    <a:pt x="1815" y="17786"/>
                  </a:cubicBezTo>
                  <a:cubicBezTo>
                    <a:pt x="2330" y="19176"/>
                    <a:pt x="3025" y="20463"/>
                    <a:pt x="3823" y="21685"/>
                  </a:cubicBezTo>
                  <a:cubicBezTo>
                    <a:pt x="4814" y="23178"/>
                    <a:pt x="5921" y="24594"/>
                    <a:pt x="7040" y="25983"/>
                  </a:cubicBezTo>
                  <a:cubicBezTo>
                    <a:pt x="8005" y="27193"/>
                    <a:pt x="8829" y="28493"/>
                    <a:pt x="9421" y="29934"/>
                  </a:cubicBezTo>
                  <a:cubicBezTo>
                    <a:pt x="10721" y="33100"/>
                    <a:pt x="11248" y="36408"/>
                    <a:pt x="11055" y="39818"/>
                  </a:cubicBezTo>
                  <a:cubicBezTo>
                    <a:pt x="10965" y="41478"/>
                    <a:pt x="10644" y="43087"/>
                    <a:pt x="10116" y="44657"/>
                  </a:cubicBezTo>
                  <a:cubicBezTo>
                    <a:pt x="9395" y="46832"/>
                    <a:pt x="8366" y="48852"/>
                    <a:pt x="7195" y="50808"/>
                  </a:cubicBezTo>
                  <a:cubicBezTo>
                    <a:pt x="5998" y="52829"/>
                    <a:pt x="4659" y="54759"/>
                    <a:pt x="3372" y="56702"/>
                  </a:cubicBezTo>
                  <a:cubicBezTo>
                    <a:pt x="2626" y="57835"/>
                    <a:pt x="1918" y="58980"/>
                    <a:pt x="1365" y="60216"/>
                  </a:cubicBezTo>
                  <a:cubicBezTo>
                    <a:pt x="503" y="62082"/>
                    <a:pt x="1" y="64012"/>
                    <a:pt x="219" y="66084"/>
                  </a:cubicBezTo>
                  <a:cubicBezTo>
                    <a:pt x="361" y="67358"/>
                    <a:pt x="786" y="68516"/>
                    <a:pt x="1506" y="69559"/>
                  </a:cubicBezTo>
                  <a:cubicBezTo>
                    <a:pt x="2330" y="70768"/>
                    <a:pt x="3411" y="71721"/>
                    <a:pt x="4556" y="72596"/>
                  </a:cubicBezTo>
                  <a:cubicBezTo>
                    <a:pt x="5277" y="73149"/>
                    <a:pt x="6023" y="73690"/>
                    <a:pt x="6757" y="74230"/>
                  </a:cubicBezTo>
                  <a:cubicBezTo>
                    <a:pt x="8288" y="75350"/>
                    <a:pt x="9678" y="76624"/>
                    <a:pt x="10862" y="78129"/>
                  </a:cubicBezTo>
                  <a:cubicBezTo>
                    <a:pt x="12638" y="80394"/>
                    <a:pt x="13912" y="82904"/>
                    <a:pt x="14697" y="85684"/>
                  </a:cubicBezTo>
                  <a:cubicBezTo>
                    <a:pt x="15405" y="88219"/>
                    <a:pt x="15663" y="90806"/>
                    <a:pt x="15418" y="93431"/>
                  </a:cubicBezTo>
                  <a:cubicBezTo>
                    <a:pt x="15367" y="93971"/>
                    <a:pt x="15277" y="94512"/>
                    <a:pt x="15199" y="95040"/>
                  </a:cubicBezTo>
                  <a:cubicBezTo>
                    <a:pt x="15175" y="95234"/>
                    <a:pt x="15093" y="95337"/>
                    <a:pt x="14911" y="95337"/>
                  </a:cubicBezTo>
                  <a:cubicBezTo>
                    <a:pt x="14900" y="95337"/>
                    <a:pt x="14889" y="95336"/>
                    <a:pt x="14878" y="95336"/>
                  </a:cubicBezTo>
                  <a:lnTo>
                    <a:pt x="8391" y="95336"/>
                  </a:lnTo>
                  <a:cubicBezTo>
                    <a:pt x="8134" y="95361"/>
                    <a:pt x="8095" y="95413"/>
                    <a:pt x="8186" y="95657"/>
                  </a:cubicBezTo>
                  <a:cubicBezTo>
                    <a:pt x="8327" y="95992"/>
                    <a:pt x="8507" y="96314"/>
                    <a:pt x="8623" y="96648"/>
                  </a:cubicBezTo>
                  <a:cubicBezTo>
                    <a:pt x="8713" y="96941"/>
                    <a:pt x="8882" y="97095"/>
                    <a:pt x="9155" y="97095"/>
                  </a:cubicBezTo>
                  <a:cubicBezTo>
                    <a:pt x="9194" y="97095"/>
                    <a:pt x="9236" y="97092"/>
                    <a:pt x="9279" y="97086"/>
                  </a:cubicBezTo>
                  <a:cubicBezTo>
                    <a:pt x="9297" y="97081"/>
                    <a:pt x="9314" y="97080"/>
                    <a:pt x="9331" y="97080"/>
                  </a:cubicBezTo>
                  <a:cubicBezTo>
                    <a:pt x="9365" y="97080"/>
                    <a:pt x="9400" y="97086"/>
                    <a:pt x="9434" y="97086"/>
                  </a:cubicBezTo>
                  <a:lnTo>
                    <a:pt x="27811" y="97086"/>
                  </a:lnTo>
                  <a:cubicBezTo>
                    <a:pt x="28159" y="97073"/>
                    <a:pt x="28184" y="97047"/>
                    <a:pt x="28159" y="96700"/>
                  </a:cubicBezTo>
                  <a:cubicBezTo>
                    <a:pt x="28030" y="94782"/>
                    <a:pt x="27837" y="92878"/>
                    <a:pt x="27515" y="90986"/>
                  </a:cubicBezTo>
                  <a:cubicBezTo>
                    <a:pt x="27039" y="88219"/>
                    <a:pt x="26215" y="85568"/>
                    <a:pt x="24826" y="83110"/>
                  </a:cubicBezTo>
                  <a:cubicBezTo>
                    <a:pt x="22960" y="79815"/>
                    <a:pt x="20540" y="77010"/>
                    <a:pt x="17554" y="74693"/>
                  </a:cubicBezTo>
                  <a:cubicBezTo>
                    <a:pt x="16139" y="73587"/>
                    <a:pt x="14594" y="72686"/>
                    <a:pt x="13050" y="71785"/>
                  </a:cubicBezTo>
                  <a:cubicBezTo>
                    <a:pt x="11737" y="71026"/>
                    <a:pt x="10438" y="70253"/>
                    <a:pt x="9279" y="69250"/>
                  </a:cubicBezTo>
                  <a:cubicBezTo>
                    <a:pt x="7825" y="68001"/>
                    <a:pt x="6809" y="66496"/>
                    <a:pt x="6397" y="64617"/>
                  </a:cubicBezTo>
                  <a:cubicBezTo>
                    <a:pt x="6062" y="63111"/>
                    <a:pt x="6114" y="61605"/>
                    <a:pt x="6410" y="60100"/>
                  </a:cubicBezTo>
                  <a:cubicBezTo>
                    <a:pt x="6809" y="58054"/>
                    <a:pt x="7619" y="56175"/>
                    <a:pt x="8675" y="54386"/>
                  </a:cubicBezTo>
                  <a:cubicBezTo>
                    <a:pt x="9768" y="52533"/>
                    <a:pt x="11004" y="50770"/>
                    <a:pt x="12188" y="48981"/>
                  </a:cubicBezTo>
                  <a:cubicBezTo>
                    <a:pt x="13205" y="47436"/>
                    <a:pt x="14144" y="45866"/>
                    <a:pt x="14916" y="44193"/>
                  </a:cubicBezTo>
                  <a:cubicBezTo>
                    <a:pt x="15856" y="42134"/>
                    <a:pt x="16435" y="39985"/>
                    <a:pt x="16641" y="37733"/>
                  </a:cubicBezTo>
                  <a:cubicBezTo>
                    <a:pt x="16769" y="36214"/>
                    <a:pt x="16756" y="34696"/>
                    <a:pt x="16602" y="33190"/>
                  </a:cubicBezTo>
                  <a:cubicBezTo>
                    <a:pt x="16435" y="31543"/>
                    <a:pt x="16074" y="29934"/>
                    <a:pt x="15675" y="28339"/>
                  </a:cubicBezTo>
                  <a:cubicBezTo>
                    <a:pt x="14993" y="25610"/>
                    <a:pt x="14234" y="22895"/>
                    <a:pt x="14041" y="20064"/>
                  </a:cubicBezTo>
                  <a:cubicBezTo>
                    <a:pt x="13951" y="18751"/>
                    <a:pt x="13951" y="17438"/>
                    <a:pt x="14196" y="16139"/>
                  </a:cubicBezTo>
                  <a:cubicBezTo>
                    <a:pt x="14569" y="14195"/>
                    <a:pt x="15431" y="12471"/>
                    <a:pt x="16589" y="10875"/>
                  </a:cubicBezTo>
                  <a:cubicBezTo>
                    <a:pt x="17619" y="9472"/>
                    <a:pt x="18841" y="8237"/>
                    <a:pt x="20051" y="6989"/>
                  </a:cubicBezTo>
                  <a:cubicBezTo>
                    <a:pt x="20990" y="6011"/>
                    <a:pt x="21981" y="5071"/>
                    <a:pt x="22882" y="4042"/>
                  </a:cubicBezTo>
                  <a:cubicBezTo>
                    <a:pt x="23294" y="3578"/>
                    <a:pt x="23654" y="3076"/>
                    <a:pt x="23873" y="2484"/>
                  </a:cubicBezTo>
                  <a:cubicBezTo>
                    <a:pt x="23989" y="2163"/>
                    <a:pt x="23963" y="2111"/>
                    <a:pt x="23629" y="2060"/>
                  </a:cubicBezTo>
                  <a:cubicBezTo>
                    <a:pt x="23384" y="2021"/>
                    <a:pt x="23140" y="1995"/>
                    <a:pt x="22908" y="1970"/>
                  </a:cubicBezTo>
                  <a:cubicBezTo>
                    <a:pt x="21647" y="1789"/>
                    <a:pt x="20386" y="1622"/>
                    <a:pt x="19124" y="1455"/>
                  </a:cubicBezTo>
                  <a:cubicBezTo>
                    <a:pt x="17657" y="1262"/>
                    <a:pt x="16190" y="1082"/>
                    <a:pt x="14723" y="889"/>
                  </a:cubicBezTo>
                  <a:cubicBezTo>
                    <a:pt x="13205" y="683"/>
                    <a:pt x="11686" y="490"/>
                    <a:pt x="10180" y="284"/>
                  </a:cubicBezTo>
                  <a:cubicBezTo>
                    <a:pt x="9537" y="194"/>
                    <a:pt x="8893" y="155"/>
                    <a:pt x="8276"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0"/>
            <p:cNvSpPr/>
            <p:nvPr/>
          </p:nvSpPr>
          <p:spPr>
            <a:xfrm flipH="1">
              <a:off x="159458" y="-564698"/>
              <a:ext cx="2059187" cy="5862406"/>
            </a:xfrm>
            <a:custGeom>
              <a:avLst/>
              <a:gdLst/>
              <a:ahLst/>
              <a:cxnLst/>
              <a:rect l="l" t="t" r="r" b="b"/>
              <a:pathLst>
                <a:path w="33924" h="96580" extrusionOk="0">
                  <a:moveTo>
                    <a:pt x="26663" y="1"/>
                  </a:moveTo>
                  <a:cubicBezTo>
                    <a:pt x="26615" y="1"/>
                    <a:pt x="26560" y="16"/>
                    <a:pt x="26511" y="22"/>
                  </a:cubicBezTo>
                  <a:cubicBezTo>
                    <a:pt x="25945" y="47"/>
                    <a:pt x="25391" y="73"/>
                    <a:pt x="24825" y="112"/>
                  </a:cubicBezTo>
                  <a:cubicBezTo>
                    <a:pt x="23795" y="176"/>
                    <a:pt x="22766" y="253"/>
                    <a:pt x="21749" y="318"/>
                  </a:cubicBezTo>
                  <a:cubicBezTo>
                    <a:pt x="20668" y="382"/>
                    <a:pt x="19587" y="421"/>
                    <a:pt x="18506" y="498"/>
                  </a:cubicBezTo>
                  <a:cubicBezTo>
                    <a:pt x="17090" y="575"/>
                    <a:pt x="15662" y="691"/>
                    <a:pt x="14233" y="768"/>
                  </a:cubicBezTo>
                  <a:cubicBezTo>
                    <a:pt x="12998" y="845"/>
                    <a:pt x="11750" y="923"/>
                    <a:pt x="10501" y="1000"/>
                  </a:cubicBezTo>
                  <a:cubicBezTo>
                    <a:pt x="9227" y="1077"/>
                    <a:pt x="7966" y="1154"/>
                    <a:pt x="6692" y="1231"/>
                  </a:cubicBezTo>
                  <a:cubicBezTo>
                    <a:pt x="5174" y="1334"/>
                    <a:pt x="3668" y="1386"/>
                    <a:pt x="2149" y="1502"/>
                  </a:cubicBezTo>
                  <a:cubicBezTo>
                    <a:pt x="1531" y="1540"/>
                    <a:pt x="914" y="1527"/>
                    <a:pt x="309" y="1617"/>
                  </a:cubicBezTo>
                  <a:cubicBezTo>
                    <a:pt x="26" y="1669"/>
                    <a:pt x="0" y="1695"/>
                    <a:pt x="103" y="1926"/>
                  </a:cubicBezTo>
                  <a:cubicBezTo>
                    <a:pt x="348" y="2480"/>
                    <a:pt x="605" y="3033"/>
                    <a:pt x="849" y="3574"/>
                  </a:cubicBezTo>
                  <a:cubicBezTo>
                    <a:pt x="923" y="3731"/>
                    <a:pt x="1022" y="3803"/>
                    <a:pt x="1175" y="3803"/>
                  </a:cubicBezTo>
                  <a:cubicBezTo>
                    <a:pt x="1210" y="3803"/>
                    <a:pt x="1247" y="3799"/>
                    <a:pt x="1287" y="3792"/>
                  </a:cubicBezTo>
                  <a:cubicBezTo>
                    <a:pt x="2947" y="3522"/>
                    <a:pt x="4607" y="3265"/>
                    <a:pt x="6267" y="3007"/>
                  </a:cubicBezTo>
                  <a:cubicBezTo>
                    <a:pt x="6756" y="2930"/>
                    <a:pt x="7233" y="2853"/>
                    <a:pt x="7722" y="2789"/>
                  </a:cubicBezTo>
                  <a:cubicBezTo>
                    <a:pt x="7773" y="2780"/>
                    <a:pt x="7816" y="2776"/>
                    <a:pt x="7851" y="2776"/>
                  </a:cubicBezTo>
                  <a:cubicBezTo>
                    <a:pt x="7985" y="2776"/>
                    <a:pt x="8018" y="2843"/>
                    <a:pt x="8018" y="3046"/>
                  </a:cubicBezTo>
                  <a:cubicBezTo>
                    <a:pt x="8018" y="3085"/>
                    <a:pt x="8005" y="3123"/>
                    <a:pt x="8005" y="3162"/>
                  </a:cubicBezTo>
                  <a:cubicBezTo>
                    <a:pt x="7863" y="4655"/>
                    <a:pt x="7773" y="6160"/>
                    <a:pt x="7734" y="7666"/>
                  </a:cubicBezTo>
                  <a:cubicBezTo>
                    <a:pt x="7709" y="8670"/>
                    <a:pt x="7709" y="9661"/>
                    <a:pt x="7773" y="10665"/>
                  </a:cubicBezTo>
                  <a:cubicBezTo>
                    <a:pt x="7850" y="11797"/>
                    <a:pt x="7966" y="12930"/>
                    <a:pt x="8185" y="14036"/>
                  </a:cubicBezTo>
                  <a:cubicBezTo>
                    <a:pt x="8777" y="17138"/>
                    <a:pt x="10141" y="19840"/>
                    <a:pt x="12380" y="22092"/>
                  </a:cubicBezTo>
                  <a:cubicBezTo>
                    <a:pt x="13397" y="23135"/>
                    <a:pt x="14504" y="24074"/>
                    <a:pt x="15636" y="24988"/>
                  </a:cubicBezTo>
                  <a:cubicBezTo>
                    <a:pt x="17039" y="26146"/>
                    <a:pt x="18455" y="27266"/>
                    <a:pt x="19754" y="28540"/>
                  </a:cubicBezTo>
                  <a:cubicBezTo>
                    <a:pt x="21942" y="30663"/>
                    <a:pt x="23448" y="33186"/>
                    <a:pt x="24272" y="36107"/>
                  </a:cubicBezTo>
                  <a:cubicBezTo>
                    <a:pt x="24876" y="38217"/>
                    <a:pt x="25121" y="40379"/>
                    <a:pt x="25044" y="42580"/>
                  </a:cubicBezTo>
                  <a:cubicBezTo>
                    <a:pt x="25005" y="43571"/>
                    <a:pt x="24915" y="44562"/>
                    <a:pt x="24748" y="45540"/>
                  </a:cubicBezTo>
                  <a:cubicBezTo>
                    <a:pt x="24336" y="47985"/>
                    <a:pt x="23551" y="50327"/>
                    <a:pt x="22496" y="52567"/>
                  </a:cubicBezTo>
                  <a:cubicBezTo>
                    <a:pt x="21106" y="55501"/>
                    <a:pt x="19330" y="58165"/>
                    <a:pt x="17296" y="60674"/>
                  </a:cubicBezTo>
                  <a:cubicBezTo>
                    <a:pt x="16640" y="61498"/>
                    <a:pt x="15945" y="62283"/>
                    <a:pt x="15302" y="63132"/>
                  </a:cubicBezTo>
                  <a:cubicBezTo>
                    <a:pt x="13860" y="65063"/>
                    <a:pt x="13487" y="67212"/>
                    <a:pt x="14028" y="69528"/>
                  </a:cubicBezTo>
                  <a:cubicBezTo>
                    <a:pt x="14375" y="71047"/>
                    <a:pt x="15019" y="72450"/>
                    <a:pt x="15829" y="73775"/>
                  </a:cubicBezTo>
                  <a:cubicBezTo>
                    <a:pt x="16601" y="75036"/>
                    <a:pt x="17541" y="76194"/>
                    <a:pt x="18455" y="77353"/>
                  </a:cubicBezTo>
                  <a:cubicBezTo>
                    <a:pt x="19407" y="78562"/>
                    <a:pt x="20359" y="79772"/>
                    <a:pt x="21183" y="81085"/>
                  </a:cubicBezTo>
                  <a:cubicBezTo>
                    <a:pt x="22418" y="83092"/>
                    <a:pt x="23088" y="85267"/>
                    <a:pt x="23165" y="87622"/>
                  </a:cubicBezTo>
                  <a:cubicBezTo>
                    <a:pt x="23255" y="89823"/>
                    <a:pt x="22997" y="92011"/>
                    <a:pt x="22740" y="94198"/>
                  </a:cubicBezTo>
                  <a:cubicBezTo>
                    <a:pt x="22663" y="94829"/>
                    <a:pt x="22611" y="95472"/>
                    <a:pt x="22560" y="96116"/>
                  </a:cubicBezTo>
                  <a:cubicBezTo>
                    <a:pt x="22521" y="96541"/>
                    <a:pt x="22560" y="96566"/>
                    <a:pt x="22997" y="96566"/>
                  </a:cubicBezTo>
                  <a:lnTo>
                    <a:pt x="27978" y="96566"/>
                  </a:lnTo>
                  <a:lnTo>
                    <a:pt x="27978" y="96579"/>
                  </a:lnTo>
                  <a:lnTo>
                    <a:pt x="32997" y="96579"/>
                  </a:lnTo>
                  <a:cubicBezTo>
                    <a:pt x="33434" y="96579"/>
                    <a:pt x="33460" y="96553"/>
                    <a:pt x="33525" y="96142"/>
                  </a:cubicBezTo>
                  <a:cubicBezTo>
                    <a:pt x="33885" y="94121"/>
                    <a:pt x="33924" y="92101"/>
                    <a:pt x="33666" y="90067"/>
                  </a:cubicBezTo>
                  <a:cubicBezTo>
                    <a:pt x="33306" y="87249"/>
                    <a:pt x="32444" y="84585"/>
                    <a:pt x="31054" y="82089"/>
                  </a:cubicBezTo>
                  <a:cubicBezTo>
                    <a:pt x="29767" y="79798"/>
                    <a:pt x="28119" y="77803"/>
                    <a:pt x="26086" y="76143"/>
                  </a:cubicBezTo>
                  <a:cubicBezTo>
                    <a:pt x="25198" y="75422"/>
                    <a:pt x="24259" y="74766"/>
                    <a:pt x="23332" y="74071"/>
                  </a:cubicBezTo>
                  <a:cubicBezTo>
                    <a:pt x="22328" y="73325"/>
                    <a:pt x="21350" y="72527"/>
                    <a:pt x="20501" y="71587"/>
                  </a:cubicBezTo>
                  <a:cubicBezTo>
                    <a:pt x="19188" y="70133"/>
                    <a:pt x="18506" y="68421"/>
                    <a:pt x="18480" y="66465"/>
                  </a:cubicBezTo>
                  <a:cubicBezTo>
                    <a:pt x="18467" y="65333"/>
                    <a:pt x="18648" y="64226"/>
                    <a:pt x="18982" y="63158"/>
                  </a:cubicBezTo>
                  <a:cubicBezTo>
                    <a:pt x="19497" y="61524"/>
                    <a:pt x="20321" y="60044"/>
                    <a:pt x="21222" y="58602"/>
                  </a:cubicBezTo>
                  <a:cubicBezTo>
                    <a:pt x="22380" y="56788"/>
                    <a:pt x="23628" y="55037"/>
                    <a:pt x="24773" y="53210"/>
                  </a:cubicBezTo>
                  <a:cubicBezTo>
                    <a:pt x="25970" y="51293"/>
                    <a:pt x="27064" y="49311"/>
                    <a:pt x="27926" y="47213"/>
                  </a:cubicBezTo>
                  <a:cubicBezTo>
                    <a:pt x="29265" y="43957"/>
                    <a:pt x="29690" y="40598"/>
                    <a:pt x="29278" y="37111"/>
                  </a:cubicBezTo>
                  <a:cubicBezTo>
                    <a:pt x="29098" y="35656"/>
                    <a:pt x="28814" y="34215"/>
                    <a:pt x="28364" y="32812"/>
                  </a:cubicBezTo>
                  <a:cubicBezTo>
                    <a:pt x="27785" y="30959"/>
                    <a:pt x="26974" y="29222"/>
                    <a:pt x="25777" y="27678"/>
                  </a:cubicBezTo>
                  <a:cubicBezTo>
                    <a:pt x="24838" y="26468"/>
                    <a:pt x="23873" y="25271"/>
                    <a:pt x="22985" y="24036"/>
                  </a:cubicBezTo>
                  <a:cubicBezTo>
                    <a:pt x="21994" y="22671"/>
                    <a:pt x="21106" y="21269"/>
                    <a:pt x="20436" y="19712"/>
                  </a:cubicBezTo>
                  <a:cubicBezTo>
                    <a:pt x="19549" y="17653"/>
                    <a:pt x="19214" y="15503"/>
                    <a:pt x="19510" y="13264"/>
                  </a:cubicBezTo>
                  <a:cubicBezTo>
                    <a:pt x="19806" y="11025"/>
                    <a:pt x="20617" y="8966"/>
                    <a:pt x="21723" y="7010"/>
                  </a:cubicBezTo>
                  <a:cubicBezTo>
                    <a:pt x="22753" y="5208"/>
                    <a:pt x="24001" y="3548"/>
                    <a:pt x="25314" y="1952"/>
                  </a:cubicBezTo>
                  <a:cubicBezTo>
                    <a:pt x="25764" y="1399"/>
                    <a:pt x="26228" y="858"/>
                    <a:pt x="26678" y="318"/>
                  </a:cubicBezTo>
                  <a:cubicBezTo>
                    <a:pt x="26730" y="253"/>
                    <a:pt x="26820" y="189"/>
                    <a:pt x="26781" y="86"/>
                  </a:cubicBezTo>
                  <a:cubicBezTo>
                    <a:pt x="26761" y="19"/>
                    <a:pt x="26716" y="1"/>
                    <a:pt x="26663" y="1"/>
                  </a:cubicBezTo>
                  <a:close/>
                </a:path>
              </a:pathLst>
            </a:custGeom>
            <a:gradFill>
              <a:gsLst>
                <a:gs pos="24000">
                  <a:schemeClr val="tx2"/>
                </a:gs>
                <a:gs pos="100000">
                  <a:srgbClr val="FFFFFF">
                    <a:alpha val="0"/>
                  </a:srgbClr>
                </a:gs>
              </a:gsLst>
              <a:lin ang="10800025" scaled="0"/>
            </a:gradFill>
            <a:ln w="9525" cap="flat" cmpd="sng">
              <a:solidFill>
                <a:schemeClr val="dk1"/>
              </a:solidFill>
              <a:prstDash val="solid"/>
              <a:round/>
              <a:headEnd type="none" w="sm" len="sm"/>
              <a:tailEnd type="none" w="sm" len="sm"/>
            </a:ln>
            <a:effectLst>
              <a:outerShdw blurRad="200025" dist="28575" dir="1002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6" name="Google Shape;246;p30"/>
          <p:cNvSpPr txBox="1">
            <a:spLocks noGrp="1"/>
          </p:cNvSpPr>
          <p:nvPr>
            <p:ph type="title"/>
          </p:nvPr>
        </p:nvSpPr>
        <p:spPr>
          <a:xfrm>
            <a:off x="1692768" y="2265387"/>
            <a:ext cx="3795900" cy="1502700"/>
          </a:xfrm>
          <a:prstGeom prst="rect">
            <a:avLst/>
          </a:prstGeom>
        </p:spPr>
        <p:txBody>
          <a:bodyPr spcFirstLastPara="1" wrap="square" lIns="36000" tIns="36000" rIns="36000" bIns="36000" anchor="t" anchorCtr="0">
            <a:noAutofit/>
          </a:bodyPr>
          <a:lstStyle/>
          <a:p>
            <a:pPr marL="0" lvl="0" indent="0" algn="r" rtl="0">
              <a:spcBef>
                <a:spcPts val="0"/>
              </a:spcBef>
              <a:spcAft>
                <a:spcPts val="0"/>
              </a:spcAft>
              <a:buNone/>
            </a:pPr>
            <a:r>
              <a:rPr lang="fr" dirty="0"/>
              <a:t>ĐỊNH NGHĨA BÀI TOÁN</a:t>
            </a:r>
            <a:endParaRPr dirty="0"/>
          </a:p>
        </p:txBody>
      </p:sp>
      <p:sp>
        <p:nvSpPr>
          <p:cNvPr id="247" name="Google Shape;247;p30"/>
          <p:cNvSpPr txBox="1">
            <a:spLocks noGrp="1"/>
          </p:cNvSpPr>
          <p:nvPr>
            <p:ph type="title" idx="2"/>
          </p:nvPr>
        </p:nvSpPr>
        <p:spPr>
          <a:xfrm>
            <a:off x="1692767" y="1114480"/>
            <a:ext cx="3795899" cy="1042200"/>
          </a:xfrm>
          <a:prstGeom prst="rect">
            <a:avLst/>
          </a:prstGeom>
        </p:spPr>
        <p:txBody>
          <a:bodyPr spcFirstLastPara="1" wrap="square" lIns="36000" tIns="36000" rIns="36000" bIns="36000" anchor="ctr" anchorCtr="0">
            <a:noAutofit/>
          </a:bodyPr>
          <a:lstStyle/>
          <a:p>
            <a:pPr marL="0" lvl="0" indent="0" algn="r" rtl="0">
              <a:spcBef>
                <a:spcPts val="0"/>
              </a:spcBef>
              <a:spcAft>
                <a:spcPts val="0"/>
              </a:spcAft>
              <a:buNone/>
            </a:pPr>
            <a:r>
              <a:rPr lang="fr" dirty="0"/>
              <a:t>02</a:t>
            </a:r>
            <a:endParaRPr dirty="0"/>
          </a:p>
        </p:txBody>
      </p:sp>
      <p:cxnSp>
        <p:nvCxnSpPr>
          <p:cNvPr id="248" name="Google Shape;248;p30"/>
          <p:cNvCxnSpPr/>
          <p:nvPr/>
        </p:nvCxnSpPr>
        <p:spPr>
          <a:xfrm>
            <a:off x="3294106" y="2167469"/>
            <a:ext cx="2194560" cy="0"/>
          </a:xfrm>
          <a:prstGeom prst="straightConnector1">
            <a:avLst/>
          </a:prstGeom>
          <a:noFill/>
          <a:ln w="12700" cap="flat" cmpd="sng">
            <a:solidFill>
              <a:schemeClr val="bg1"/>
            </a:solidFill>
            <a:prstDash val="solid"/>
            <a:round/>
            <a:headEnd type="none" w="med" len="med"/>
            <a:tailEnd type="none" w="med" len="med"/>
          </a:ln>
        </p:spPr>
      </p:cxnSp>
      <p:sp>
        <p:nvSpPr>
          <p:cNvPr id="3" name="Slide Number Placeholder 2">
            <a:extLst>
              <a:ext uri="{FF2B5EF4-FFF2-40B4-BE49-F238E27FC236}">
                <a16:creationId xmlns:a16="http://schemas.microsoft.com/office/drawing/2014/main" id="{F52A712B-9691-234E-A807-5257CB2089BF}"/>
              </a:ext>
            </a:extLst>
          </p:cNvPr>
          <p:cNvSpPr>
            <a:spLocks noGrp="1"/>
          </p:cNvSpPr>
          <p:nvPr>
            <p:ph type="sldNum" sz="quarter" idx="10"/>
          </p:nvPr>
        </p:nvSpPr>
        <p:spPr/>
        <p:txBody>
          <a:bodyPr/>
          <a:lstStyle/>
          <a:p>
            <a:fld id="{F83997F8-C91B-4E09-A065-C8C07DC9F109}" type="slidenum">
              <a:rPr lang="en-US" smtClean="0">
                <a:solidFill>
                  <a:schemeClr val="tx1"/>
                </a:solidFill>
              </a:rPr>
              <a:pPr/>
              <a:t>8</a:t>
            </a:fld>
            <a:endParaRPr lang="en-US" dirty="0">
              <a:solidFill>
                <a:schemeClr val="tx1"/>
              </a:solidFill>
            </a:endParaRPr>
          </a:p>
        </p:txBody>
      </p:sp>
    </p:spTree>
    <p:extLst>
      <p:ext uri="{BB962C8B-B14F-4D97-AF65-F5344CB8AC3E}">
        <p14:creationId xmlns:p14="http://schemas.microsoft.com/office/powerpoint/2010/main" val="3535638514"/>
      </p:ext>
    </p:extLst>
  </p:cSld>
  <p:clrMapOvr>
    <a:overrideClrMapping bg1="lt1" tx1="dk1" bg2="dk2" tx2="lt2" accent1="accent1" accent2="accent2" accent3="accent3" accent4="accent4" accent5="accent5" accent6="accent6" hlink="hlink" folHlink="folHlink"/>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4" name="Google Shape;254;p31"/>
          <p:cNvSpPr txBox="1">
            <a:spLocks noGrp="1"/>
          </p:cNvSpPr>
          <p:nvPr>
            <p:ph type="subTitle" idx="1"/>
          </p:nvPr>
        </p:nvSpPr>
        <p:spPr>
          <a:xfrm>
            <a:off x="1745628" y="3121467"/>
            <a:ext cx="2489495" cy="1215600"/>
          </a:xfrm>
          <a:prstGeom prst="rect">
            <a:avLst/>
          </a:prstGeom>
        </p:spPr>
        <p:txBody>
          <a:bodyPr spcFirstLastPara="1" wrap="square" lIns="36000" tIns="36000" rIns="36000" bIns="36000" anchor="t" anchorCtr="0">
            <a:noAutofit/>
          </a:bodyPr>
          <a:lstStyle/>
          <a:p>
            <a:pPr marL="0" lvl="0" indent="0" algn="just" rtl="0">
              <a:spcBef>
                <a:spcPts val="0"/>
              </a:spcBef>
              <a:spcAft>
                <a:spcPts val="0"/>
              </a:spcAft>
              <a:buNone/>
            </a:pPr>
            <a:r>
              <a:rPr lang="vi-VN" dirty="0"/>
              <a:t>Một hình ảnh truy vấn chứa sản phẩm thời trang mà người dùng quan tâm (quần áo, giày dép, ví,...).</a:t>
            </a:r>
            <a:endParaRPr dirty="0"/>
          </a:p>
        </p:txBody>
      </p:sp>
      <p:sp>
        <p:nvSpPr>
          <p:cNvPr id="255" name="Google Shape;255;p31"/>
          <p:cNvSpPr txBox="1">
            <a:spLocks noGrp="1"/>
          </p:cNvSpPr>
          <p:nvPr>
            <p:ph type="subTitle" idx="2"/>
          </p:nvPr>
        </p:nvSpPr>
        <p:spPr>
          <a:xfrm>
            <a:off x="4969524" y="3123323"/>
            <a:ext cx="2368800" cy="1215600"/>
          </a:xfrm>
          <a:prstGeom prst="rect">
            <a:avLst/>
          </a:prstGeom>
        </p:spPr>
        <p:txBody>
          <a:bodyPr spcFirstLastPara="1" wrap="square" lIns="36000" tIns="36000" rIns="36000" bIns="36000" anchor="t" anchorCtr="0">
            <a:noAutofit/>
          </a:bodyPr>
          <a:lstStyle/>
          <a:p>
            <a:pPr marL="0" lvl="0" indent="0" algn="just" rtl="0">
              <a:spcBef>
                <a:spcPts val="0"/>
              </a:spcBef>
              <a:spcAft>
                <a:spcPts val="0"/>
              </a:spcAft>
              <a:buNone/>
            </a:pPr>
            <a:r>
              <a:rPr lang="vi-VN" dirty="0"/>
              <a:t>Một danh sách được xếp hạng các hình ảnh có độ tương đồng cao nhất với hình ảnh truy vấn, với hình ảnh giống nhất đứng đầu danh sách.</a:t>
            </a:r>
          </a:p>
        </p:txBody>
      </p:sp>
      <p:sp>
        <p:nvSpPr>
          <p:cNvPr id="256" name="Google Shape;256;p31"/>
          <p:cNvSpPr txBox="1">
            <a:spLocks noGrp="1"/>
          </p:cNvSpPr>
          <p:nvPr>
            <p:ph type="subTitle" idx="3"/>
          </p:nvPr>
        </p:nvSpPr>
        <p:spPr>
          <a:xfrm>
            <a:off x="1745628" y="2734295"/>
            <a:ext cx="2489496" cy="37320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fr" dirty="0"/>
              <a:t>INPUT</a:t>
            </a:r>
            <a:endParaRPr dirty="0"/>
          </a:p>
        </p:txBody>
      </p:sp>
      <p:sp>
        <p:nvSpPr>
          <p:cNvPr id="257" name="Google Shape;257;p31"/>
          <p:cNvSpPr txBox="1">
            <a:spLocks noGrp="1"/>
          </p:cNvSpPr>
          <p:nvPr>
            <p:ph type="subTitle" idx="4"/>
          </p:nvPr>
        </p:nvSpPr>
        <p:spPr>
          <a:xfrm>
            <a:off x="4969524" y="2736157"/>
            <a:ext cx="2368800" cy="373200"/>
          </a:xfrm>
          <a:prstGeom prst="rect">
            <a:avLst/>
          </a:prstGeom>
        </p:spPr>
        <p:txBody>
          <a:bodyPr spcFirstLastPara="1" wrap="square" lIns="36000" tIns="36000" rIns="36000" bIns="36000" anchor="b" anchorCtr="0">
            <a:noAutofit/>
          </a:bodyPr>
          <a:lstStyle/>
          <a:p>
            <a:pPr marL="0" lvl="0" indent="0" algn="ctr" rtl="0">
              <a:spcBef>
                <a:spcPts val="0"/>
              </a:spcBef>
              <a:spcAft>
                <a:spcPts val="0"/>
              </a:spcAft>
              <a:buNone/>
            </a:pPr>
            <a:r>
              <a:rPr lang="fr" dirty="0"/>
              <a:t>OUTPUT</a:t>
            </a:r>
            <a:endParaRPr dirty="0"/>
          </a:p>
        </p:txBody>
      </p:sp>
      <p:cxnSp>
        <p:nvCxnSpPr>
          <p:cNvPr id="258" name="Google Shape;258;p31"/>
          <p:cNvCxnSpPr/>
          <p:nvPr/>
        </p:nvCxnSpPr>
        <p:spPr>
          <a:xfrm>
            <a:off x="2615195" y="2633223"/>
            <a:ext cx="735300" cy="0"/>
          </a:xfrm>
          <a:prstGeom prst="straightConnector1">
            <a:avLst/>
          </a:prstGeom>
          <a:noFill/>
          <a:ln w="9525" cap="flat" cmpd="sng">
            <a:solidFill>
              <a:schemeClr val="bg1"/>
            </a:solidFill>
            <a:prstDash val="solid"/>
            <a:round/>
            <a:headEnd type="none" w="med" len="med"/>
            <a:tailEnd type="none" w="med" len="med"/>
          </a:ln>
        </p:spPr>
      </p:cxnSp>
      <p:cxnSp>
        <p:nvCxnSpPr>
          <p:cNvPr id="267" name="Google Shape;267;p31"/>
          <p:cNvCxnSpPr/>
          <p:nvPr/>
        </p:nvCxnSpPr>
        <p:spPr>
          <a:xfrm>
            <a:off x="5764705" y="2633228"/>
            <a:ext cx="735300" cy="0"/>
          </a:xfrm>
          <a:prstGeom prst="straightConnector1">
            <a:avLst/>
          </a:prstGeom>
          <a:noFill/>
          <a:ln w="9525" cap="flat" cmpd="sng">
            <a:solidFill>
              <a:schemeClr val="bg1"/>
            </a:solidFill>
            <a:prstDash val="solid"/>
            <a:round/>
            <a:headEnd type="none" w="med" len="med"/>
            <a:tailEnd type="none" w="med" len="med"/>
          </a:ln>
        </p:spPr>
      </p:cxnSp>
      <p:sp>
        <p:nvSpPr>
          <p:cNvPr id="2" name="Slide Number Placeholder 1">
            <a:extLst>
              <a:ext uri="{FF2B5EF4-FFF2-40B4-BE49-F238E27FC236}">
                <a16:creationId xmlns:a16="http://schemas.microsoft.com/office/drawing/2014/main" id="{EBB186F3-4BEC-4CA3-FA84-546E2A6BAC2F}"/>
              </a:ext>
            </a:extLst>
          </p:cNvPr>
          <p:cNvSpPr>
            <a:spLocks noGrp="1"/>
          </p:cNvSpPr>
          <p:nvPr>
            <p:ph type="sldNum" sz="quarter" idx="10"/>
          </p:nvPr>
        </p:nvSpPr>
        <p:spPr/>
        <p:txBody>
          <a:bodyPr/>
          <a:lstStyle/>
          <a:p>
            <a:fld id="{F83997F8-C91B-4E09-A065-C8C07DC9F109}" type="slidenum">
              <a:rPr lang="en-US" smtClean="0"/>
              <a:pPr/>
              <a:t>9</a:t>
            </a:fld>
            <a:endParaRPr lang="en-US"/>
          </a:p>
        </p:txBody>
      </p:sp>
      <p:sp>
        <p:nvSpPr>
          <p:cNvPr id="3" name="Google Shape;254;p31">
            <a:extLst>
              <a:ext uri="{FF2B5EF4-FFF2-40B4-BE49-F238E27FC236}">
                <a16:creationId xmlns:a16="http://schemas.microsoft.com/office/drawing/2014/main" id="{BE6084D3-BA2B-00EB-B968-4353DBAA83F9}"/>
              </a:ext>
            </a:extLst>
          </p:cNvPr>
          <p:cNvSpPr txBox="1">
            <a:spLocks/>
          </p:cNvSpPr>
          <p:nvPr/>
        </p:nvSpPr>
        <p:spPr>
          <a:xfrm>
            <a:off x="821993" y="1068413"/>
            <a:ext cx="7220408" cy="996941"/>
          </a:xfrm>
          <a:prstGeom prst="rect">
            <a:avLst/>
          </a:prstGeom>
          <a:noFill/>
          <a:ln>
            <a:noFill/>
          </a:ln>
        </p:spPr>
        <p:txBody>
          <a:bodyPr spcFirstLastPara="1" wrap="square" lIns="36000" tIns="36000" rIns="36000" bIns="36000"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Mulish"/>
              <a:buNone/>
              <a:defRPr sz="1200" b="0" i="0" u="none" strike="noStrike" cap="none">
                <a:solidFill>
                  <a:schemeClr val="bg1"/>
                </a:solidFill>
                <a:latin typeface="Mulish"/>
                <a:ea typeface="Mulish"/>
                <a:cs typeface="Mulish"/>
                <a:sym typeface="Mulish"/>
              </a:defRPr>
            </a:lvl1pPr>
            <a:lvl2pPr marL="914400" marR="0" lvl="1"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2pPr>
            <a:lvl3pPr marL="1371600" marR="0" lvl="2"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3pPr>
            <a:lvl4pPr marL="1828800" marR="0" lvl="3"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4pPr>
            <a:lvl5pPr marL="2286000" marR="0" lvl="4"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5pPr>
            <a:lvl6pPr marL="2743200" marR="0" lvl="5"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6pPr>
            <a:lvl7pPr marL="3200400" marR="0" lvl="6"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7pPr>
            <a:lvl8pPr marL="3657600" marR="0" lvl="7"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8pPr>
            <a:lvl9pPr marL="4114800" marR="0" lvl="8" indent="-304800" algn="l" rtl="0">
              <a:lnSpc>
                <a:spcPct val="100000"/>
              </a:lnSpc>
              <a:spcBef>
                <a:spcPts val="0"/>
              </a:spcBef>
              <a:spcAft>
                <a:spcPts val="0"/>
              </a:spcAft>
              <a:buClr>
                <a:schemeClr val="dk1"/>
              </a:buClr>
              <a:buSzPts val="1200"/>
              <a:buFont typeface="Mulish"/>
              <a:buNone/>
              <a:defRPr sz="1200" b="0" i="0" u="none" strike="noStrike" cap="none">
                <a:solidFill>
                  <a:schemeClr val="dk1"/>
                </a:solidFill>
                <a:latin typeface="Mulish"/>
                <a:ea typeface="Mulish"/>
                <a:cs typeface="Mulish"/>
                <a:sym typeface="Mulish"/>
              </a:defRPr>
            </a:lvl9pPr>
          </a:lstStyle>
          <a:p>
            <a:pPr marL="171450" indent="-171450" algn="l">
              <a:lnSpc>
                <a:spcPct val="120000"/>
              </a:lnSpc>
              <a:buClr>
                <a:schemeClr val="bg1"/>
              </a:buClr>
              <a:buFont typeface="Arial" panose="020B0604020202020204" pitchFamily="34" charset="0"/>
              <a:buChar char="•"/>
            </a:pPr>
            <a:r>
              <a:rPr lang="vi-VN" dirty="0"/>
              <a:t>Bài toán của nhóm là bài toán truy vấn hình ảnh (với các hình ảnh trong lĩnh vực thời trang).</a:t>
            </a:r>
          </a:p>
          <a:p>
            <a:pPr marL="171450" indent="-171450" algn="l">
              <a:lnSpc>
                <a:spcPct val="120000"/>
              </a:lnSpc>
              <a:buClr>
                <a:schemeClr val="bg1"/>
              </a:buClr>
              <a:buFont typeface="Arial" panose="020B0604020202020204" pitchFamily="34" charset="0"/>
              <a:buChar char="•"/>
            </a:pPr>
            <a:r>
              <a:rPr lang="vi-VN" dirty="0"/>
              <a:t>Người dùng chỉ cần cung cấp một hình ảnh của sản phẩm mong muốn, chẳng hạn như giày, quần áo, hoặc ví. Kết quả trả về sẽ là một danh sách các sản phẩm tương tự hoặc phù hợp, danh sách sẽ được sắp xếp theo thứ tự giảm dần về độ tương đồng.</a:t>
            </a:r>
          </a:p>
        </p:txBody>
      </p:sp>
      <p:grpSp>
        <p:nvGrpSpPr>
          <p:cNvPr id="10" name="Group 9">
            <a:extLst>
              <a:ext uri="{FF2B5EF4-FFF2-40B4-BE49-F238E27FC236}">
                <a16:creationId xmlns:a16="http://schemas.microsoft.com/office/drawing/2014/main" id="{159A4F50-2FB5-2C93-C123-362BA54AF212}"/>
              </a:ext>
            </a:extLst>
          </p:cNvPr>
          <p:cNvGrpSpPr/>
          <p:nvPr/>
        </p:nvGrpSpPr>
        <p:grpSpPr>
          <a:xfrm>
            <a:off x="2734733" y="2199009"/>
            <a:ext cx="355395" cy="332692"/>
            <a:chOff x="2756333" y="1700624"/>
            <a:chExt cx="355395" cy="332692"/>
          </a:xfrm>
        </p:grpSpPr>
        <p:grpSp>
          <p:nvGrpSpPr>
            <p:cNvPr id="6" name="Google Shape;822;p52">
              <a:extLst>
                <a:ext uri="{FF2B5EF4-FFF2-40B4-BE49-F238E27FC236}">
                  <a16:creationId xmlns:a16="http://schemas.microsoft.com/office/drawing/2014/main" id="{E5246177-FED1-C3E8-BCA8-D676799D71F0}"/>
                </a:ext>
              </a:extLst>
            </p:cNvPr>
            <p:cNvGrpSpPr>
              <a:grpSpLocks noChangeAspect="1"/>
            </p:cNvGrpSpPr>
            <p:nvPr/>
          </p:nvGrpSpPr>
          <p:grpSpPr>
            <a:xfrm>
              <a:off x="2756333" y="1772351"/>
              <a:ext cx="294438" cy="182880"/>
              <a:chOff x="4923925" y="1877500"/>
              <a:chExt cx="59525" cy="36975"/>
            </a:xfrm>
            <a:solidFill>
              <a:schemeClr val="bg1"/>
            </a:solidFill>
          </p:grpSpPr>
          <p:sp>
            <p:nvSpPr>
              <p:cNvPr id="7" name="Google Shape;823;p52">
                <a:extLst>
                  <a:ext uri="{FF2B5EF4-FFF2-40B4-BE49-F238E27FC236}">
                    <a16:creationId xmlns:a16="http://schemas.microsoft.com/office/drawing/2014/main" id="{1D44E160-9DA1-332F-DECE-5CDFFF70185C}"/>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24;p52">
                <a:extLst>
                  <a:ext uri="{FF2B5EF4-FFF2-40B4-BE49-F238E27FC236}">
                    <a16:creationId xmlns:a16="http://schemas.microsoft.com/office/drawing/2014/main" id="{BDE9D70B-5B1E-D28B-C098-8EDCC21AC7D2}"/>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Rectangle: Rounded Corners 8">
              <a:extLst>
                <a:ext uri="{FF2B5EF4-FFF2-40B4-BE49-F238E27FC236}">
                  <a16:creationId xmlns:a16="http://schemas.microsoft.com/office/drawing/2014/main" id="{A68BF467-93C3-2562-D9F1-CF16772F588F}"/>
                </a:ext>
              </a:extLst>
            </p:cNvPr>
            <p:cNvSpPr/>
            <p:nvPr/>
          </p:nvSpPr>
          <p:spPr>
            <a:xfrm>
              <a:off x="3050771" y="1700624"/>
              <a:ext cx="60957" cy="332692"/>
            </a:xfrm>
            <a:prstGeom prst="round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4BA5FDB8-6779-29DE-C7DE-531BA1056FFE}"/>
              </a:ext>
            </a:extLst>
          </p:cNvPr>
          <p:cNvGrpSpPr/>
          <p:nvPr/>
        </p:nvGrpSpPr>
        <p:grpSpPr>
          <a:xfrm>
            <a:off x="5959177" y="2195830"/>
            <a:ext cx="346356" cy="332692"/>
            <a:chOff x="3654815" y="1673444"/>
            <a:chExt cx="346356" cy="332692"/>
          </a:xfrm>
        </p:grpSpPr>
        <p:grpSp>
          <p:nvGrpSpPr>
            <p:cNvPr id="12" name="Google Shape;822;p52">
              <a:extLst>
                <a:ext uri="{FF2B5EF4-FFF2-40B4-BE49-F238E27FC236}">
                  <a16:creationId xmlns:a16="http://schemas.microsoft.com/office/drawing/2014/main" id="{99CB214E-32AE-EFC9-C8CD-3F203E51E5F4}"/>
                </a:ext>
              </a:extLst>
            </p:cNvPr>
            <p:cNvGrpSpPr>
              <a:grpSpLocks noChangeAspect="1"/>
            </p:cNvGrpSpPr>
            <p:nvPr/>
          </p:nvGrpSpPr>
          <p:grpSpPr>
            <a:xfrm>
              <a:off x="3706733" y="1749603"/>
              <a:ext cx="294438" cy="182880"/>
              <a:chOff x="4923925" y="1877500"/>
              <a:chExt cx="59525" cy="36975"/>
            </a:xfrm>
            <a:solidFill>
              <a:schemeClr val="bg1"/>
            </a:solidFill>
          </p:grpSpPr>
          <p:sp>
            <p:nvSpPr>
              <p:cNvPr id="14" name="Google Shape;823;p52">
                <a:extLst>
                  <a:ext uri="{FF2B5EF4-FFF2-40B4-BE49-F238E27FC236}">
                    <a16:creationId xmlns:a16="http://schemas.microsoft.com/office/drawing/2014/main" id="{F1CD66EA-E175-ED92-4ADC-3FDA5356D76A}"/>
                  </a:ext>
                </a:extLst>
              </p:cNvPr>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4;p52">
                <a:extLst>
                  <a:ext uri="{FF2B5EF4-FFF2-40B4-BE49-F238E27FC236}">
                    <a16:creationId xmlns:a16="http://schemas.microsoft.com/office/drawing/2014/main" id="{E97675B2-AB91-CC37-8B14-948C374BEEDA}"/>
                  </a:ext>
                </a:extLst>
              </p:cNvPr>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 name="Rectangle: Rounded Corners 12">
              <a:extLst>
                <a:ext uri="{FF2B5EF4-FFF2-40B4-BE49-F238E27FC236}">
                  <a16:creationId xmlns:a16="http://schemas.microsoft.com/office/drawing/2014/main" id="{7C5B5AA2-10D3-97E5-260A-833DCC96A924}"/>
                </a:ext>
              </a:extLst>
            </p:cNvPr>
            <p:cNvSpPr/>
            <p:nvPr/>
          </p:nvSpPr>
          <p:spPr>
            <a:xfrm>
              <a:off x="3654815" y="1673444"/>
              <a:ext cx="60957" cy="332692"/>
            </a:xfrm>
            <a:prstGeom prst="roundRect">
              <a:avLst/>
            </a:prstGeom>
            <a:solidFill>
              <a:schemeClr val="bg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Google Shape;256;p31">
            <a:extLst>
              <a:ext uri="{FF2B5EF4-FFF2-40B4-BE49-F238E27FC236}">
                <a16:creationId xmlns:a16="http://schemas.microsoft.com/office/drawing/2014/main" id="{34EFD0BA-C966-E895-ECD2-71D18A53EA80}"/>
              </a:ext>
            </a:extLst>
          </p:cNvPr>
          <p:cNvSpPr txBox="1">
            <a:spLocks/>
          </p:cNvSpPr>
          <p:nvPr/>
        </p:nvSpPr>
        <p:spPr>
          <a:xfrm>
            <a:off x="821993" y="491083"/>
            <a:ext cx="7220408" cy="373200"/>
          </a:xfrm>
          <a:prstGeom prst="rect">
            <a:avLst/>
          </a:prstGeom>
          <a:noFill/>
          <a:ln>
            <a:noFill/>
          </a:ln>
        </p:spPr>
        <p:txBody>
          <a:bodyPr spcFirstLastPara="1" wrap="square" lIns="36000" tIns="36000" rIns="36000" bIns="36000" anchor="b"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200"/>
              <a:buFont typeface="Mulish"/>
              <a:buNone/>
              <a:defRPr sz="2000" b="0" i="0" u="none" strike="noStrike" cap="none">
                <a:solidFill>
                  <a:schemeClr val="bg1"/>
                </a:solidFill>
                <a:latin typeface="Encode Sans SemiBold"/>
                <a:ea typeface="Encode Sans SemiBold"/>
                <a:cs typeface="Encode Sans SemiBold"/>
                <a:sym typeface="Encode Sans SemiBold"/>
              </a:defRPr>
            </a:lvl1pPr>
            <a:lvl2pPr marL="914400" marR="0" lvl="1"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2pPr>
            <a:lvl3pPr marL="1371600" marR="0" lvl="2"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3pPr>
            <a:lvl4pPr marL="1828800" marR="0" lvl="3"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4pPr>
            <a:lvl5pPr marL="2286000" marR="0" lvl="4"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5pPr>
            <a:lvl6pPr marL="2743200" marR="0" lvl="5"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6pPr>
            <a:lvl7pPr marL="3200400" marR="0" lvl="6"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7pPr>
            <a:lvl8pPr marL="3657600" marR="0" lvl="7"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8pPr>
            <a:lvl9pPr marL="4114800" marR="0" lvl="8" indent="-304800" algn="ctr" rtl="0">
              <a:lnSpc>
                <a:spcPct val="100000"/>
              </a:lnSpc>
              <a:spcBef>
                <a:spcPts val="0"/>
              </a:spcBef>
              <a:spcAft>
                <a:spcPts val="0"/>
              </a:spcAft>
              <a:buClr>
                <a:schemeClr val="dk1"/>
              </a:buClr>
              <a:buSzPts val="1200"/>
              <a:buFont typeface="Mulish"/>
              <a:buNone/>
              <a:defRPr sz="1200" b="1" i="0" u="none" strike="noStrike" cap="none">
                <a:solidFill>
                  <a:schemeClr val="dk1"/>
                </a:solidFill>
                <a:latin typeface="Mulish"/>
                <a:ea typeface="Mulish"/>
                <a:cs typeface="Mulish"/>
                <a:sym typeface="Mulish"/>
              </a:defRPr>
            </a:lvl9pPr>
          </a:lstStyle>
          <a:p>
            <a:pPr marL="0" indent="0" algn="l"/>
            <a:r>
              <a:rPr lang="en-US" dirty="0"/>
              <a:t>2.1 </a:t>
            </a:r>
            <a:r>
              <a:rPr lang="en-US" dirty="0" err="1"/>
              <a:t>Mô</a:t>
            </a:r>
            <a:r>
              <a:rPr lang="en-US" dirty="0"/>
              <a:t> </a:t>
            </a:r>
            <a:r>
              <a:rPr lang="en-US" dirty="0" err="1"/>
              <a:t>tả</a:t>
            </a:r>
            <a:r>
              <a:rPr lang="en-US" dirty="0"/>
              <a:t> </a:t>
            </a:r>
            <a:r>
              <a:rPr lang="en-US" dirty="0" err="1"/>
              <a:t>bài</a:t>
            </a:r>
            <a:r>
              <a:rPr lang="en-US" dirty="0"/>
              <a:t> </a:t>
            </a:r>
            <a:r>
              <a:rPr lang="en-US" dirty="0" err="1"/>
              <a:t>toán</a:t>
            </a:r>
            <a:endParaRPr lang="en-US"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Silver Chrome Waves Pitch Deck by Slidesgo">
  <a:themeElements>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2.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3.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4.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5.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6.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ppt/theme/themeOverride7.xml><?xml version="1.0" encoding="utf-8"?>
<a:themeOverride xmlns:a="http://schemas.openxmlformats.org/drawingml/2006/main">
  <a:clrScheme name="Simple Light">
    <a:dk1>
      <a:srgbClr val="FFFFFF"/>
    </a:dk1>
    <a:lt1>
      <a:srgbClr val="000000"/>
    </a:lt1>
    <a:dk2>
      <a:srgbClr val="B7B7B7"/>
    </a:dk2>
    <a:lt2>
      <a:srgbClr val="434343"/>
    </a:lt2>
    <a:accent1>
      <a:srgbClr val="FFFFFF"/>
    </a:accent1>
    <a:accent2>
      <a:srgbClr val="FFFFFF"/>
    </a:accent2>
    <a:accent3>
      <a:srgbClr val="FFFFFF"/>
    </a:accent3>
    <a:accent4>
      <a:srgbClr val="FFFFFF"/>
    </a:accent4>
    <a:accent5>
      <a:srgbClr val="FFFFFF"/>
    </a:accent5>
    <a:accent6>
      <a:srgbClr val="FFFFFF"/>
    </a:accent6>
    <a:hlink>
      <a:srgbClr val="FFFFFF"/>
    </a:hlink>
    <a:folHlink>
      <a:srgbClr val="0097A7"/>
    </a:folHlink>
  </a:clrScheme>
</a:themeOverride>
</file>

<file path=docProps/app.xml><?xml version="1.0" encoding="utf-8"?>
<Properties xmlns="http://schemas.openxmlformats.org/officeDocument/2006/extended-properties" xmlns:vt="http://schemas.openxmlformats.org/officeDocument/2006/docPropsVTypes">
  <TotalTime>1377</TotalTime>
  <Words>3146</Words>
  <Application>Microsoft Office PowerPoint</Application>
  <PresentationFormat>Trình chiếu Trên màn hình (16:9)</PresentationFormat>
  <Paragraphs>400</Paragraphs>
  <Slides>49</Slides>
  <Notes>49</Notes>
  <HiddenSlides>0</HiddenSlides>
  <MMClips>0</MMClips>
  <ScaleCrop>false</ScaleCrop>
  <HeadingPairs>
    <vt:vector size="6" baseType="variant">
      <vt:variant>
        <vt:lpstr>Phông được Dùng</vt:lpstr>
      </vt:variant>
      <vt:variant>
        <vt:i4>7</vt:i4>
      </vt:variant>
      <vt:variant>
        <vt:lpstr>Chủ đề</vt:lpstr>
      </vt:variant>
      <vt:variant>
        <vt:i4>1</vt:i4>
      </vt:variant>
      <vt:variant>
        <vt:lpstr>Tiêu đề Bản chiếu</vt:lpstr>
      </vt:variant>
      <vt:variant>
        <vt:i4>49</vt:i4>
      </vt:variant>
    </vt:vector>
  </HeadingPairs>
  <TitlesOfParts>
    <vt:vector size="57" baseType="lpstr">
      <vt:lpstr>Wingdings</vt:lpstr>
      <vt:lpstr>Encode Sans SemiBold</vt:lpstr>
      <vt:lpstr>Wingdings 3</vt:lpstr>
      <vt:lpstr>Times New Roman</vt:lpstr>
      <vt:lpstr>Cambria Math</vt:lpstr>
      <vt:lpstr>Mulish</vt:lpstr>
      <vt:lpstr>Arial</vt:lpstr>
      <vt:lpstr>Silver Chrome Waves Pitch Deck by Slidesgo</vt:lpstr>
      <vt:lpstr>FASHION IMAGE SEARCH ENGINE</vt:lpstr>
      <vt:lpstr>NỘI DUNG</vt:lpstr>
      <vt:lpstr>TỔNG QUAN ĐỀ TÀI</vt:lpstr>
      <vt:lpstr>1.1 Bối cảnh</vt:lpstr>
      <vt:lpstr>1.2 Lí do lựa chọn đề tài</vt:lpstr>
      <vt:lpstr>1.3 Ứng dụng</vt:lpstr>
      <vt:lpstr>NỘI DUNG</vt:lpstr>
      <vt:lpstr>ĐỊNH NGHĨA BÀI TOÁN</vt:lpstr>
      <vt:lpstr>Bản trình bày PowerPoint</vt:lpstr>
      <vt:lpstr>Bản trình bày PowerPoint</vt:lpstr>
      <vt:lpstr>2.2 Bộ dữ liệu</vt:lpstr>
      <vt:lpstr>2.2 Bộ dữ liệu</vt:lpstr>
      <vt:lpstr>2.3 Gán nhãn</vt:lpstr>
      <vt:lpstr>2.3 Gán nhãn và chuẩn bị dữ liệu</vt:lpstr>
      <vt:lpstr>2.3 Gán nhãn và chuẩn bị dữ liệu</vt:lpstr>
      <vt:lpstr>2.3 Chia tập dữ liệu</vt:lpstr>
      <vt:lpstr>2.3 Chia tập dữ liệu</vt:lpstr>
      <vt:lpstr>NỘI DUNG</vt:lpstr>
      <vt:lpstr>03</vt:lpstr>
      <vt:lpstr>3.1 Hệ thống truy vấn hình ảnh</vt:lpstr>
      <vt:lpstr>3.2 CNN &amp; ImageNet</vt:lpstr>
      <vt:lpstr>3.3 Học chuyển giao</vt:lpstr>
      <vt:lpstr>NỘI DUNG</vt:lpstr>
      <vt:lpstr>PHƯƠNG PHÁP CỤ THỂ</vt:lpstr>
      <vt:lpstr>Bản trình bày PowerPoint</vt:lpstr>
      <vt:lpstr>4.1</vt:lpstr>
      <vt:lpstr>4.1</vt:lpstr>
      <vt:lpstr>Bản trình bày PowerPoint</vt:lpstr>
      <vt:lpstr>4.2</vt:lpstr>
      <vt:lpstr>4.2</vt:lpstr>
      <vt:lpstr>4.2</vt:lpstr>
      <vt:lpstr>Bản trình bày PowerPoint</vt:lpstr>
      <vt:lpstr>4.3</vt:lpstr>
      <vt:lpstr>4.3</vt:lpstr>
      <vt:lpstr>4.4</vt:lpstr>
      <vt:lpstr>4.5</vt:lpstr>
      <vt:lpstr>4.5</vt:lpstr>
      <vt:lpstr>NỘI DUNG</vt:lpstr>
      <vt:lpstr>05</vt:lpstr>
      <vt:lpstr>5.1 Độ đo</vt:lpstr>
      <vt:lpstr>5.1 Độ đo</vt:lpstr>
      <vt:lpstr>5.2 Kết quả thực nghiệm</vt:lpstr>
      <vt:lpstr>NỘI DUNG</vt:lpstr>
      <vt:lpstr>TỔNG KẾT</vt:lpstr>
      <vt:lpstr>6.1 Nhận xét</vt:lpstr>
      <vt:lpstr>6.2 Kết luận</vt:lpstr>
      <vt:lpstr>6.3 Hướng phát triển</vt:lpstr>
      <vt:lpstr>Bản trình bày PowerPoint</vt:lpstr>
      <vt:lpstr>TÀI LIỆU THAM KHẢO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FASHION IMAGE SEARCH ENGINE</dc:title>
  <dc:creator>LENOVO</dc:creator>
  <cp:lastModifiedBy>Hồ Đức Trưởng</cp:lastModifiedBy>
  <cp:revision>53</cp:revision>
  <dcterms:modified xsi:type="dcterms:W3CDTF">2024-06-08T14:48:46Z</dcterms:modified>
</cp:coreProperties>
</file>